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33"/>
  </p:notesMasterIdLst>
  <p:sldIdLst>
    <p:sldId id="256" r:id="rId2"/>
    <p:sldId id="257" r:id="rId3"/>
    <p:sldId id="289" r:id="rId4"/>
    <p:sldId id="259" r:id="rId5"/>
    <p:sldId id="261" r:id="rId6"/>
    <p:sldId id="264" r:id="rId7"/>
    <p:sldId id="265" r:id="rId8"/>
    <p:sldId id="262" r:id="rId9"/>
    <p:sldId id="263" r:id="rId10"/>
    <p:sldId id="269" r:id="rId11"/>
    <p:sldId id="270" r:id="rId12"/>
    <p:sldId id="271" r:id="rId13"/>
    <p:sldId id="272" r:id="rId14"/>
    <p:sldId id="275" r:id="rId15"/>
    <p:sldId id="279" r:id="rId16"/>
    <p:sldId id="276" r:id="rId17"/>
    <p:sldId id="277" r:id="rId18"/>
    <p:sldId id="278" r:id="rId19"/>
    <p:sldId id="281" r:id="rId20"/>
    <p:sldId id="280" r:id="rId21"/>
    <p:sldId id="274" r:id="rId22"/>
    <p:sldId id="273" r:id="rId23"/>
    <p:sldId id="282" r:id="rId24"/>
    <p:sldId id="283" r:id="rId25"/>
    <p:sldId id="284" r:id="rId26"/>
    <p:sldId id="287" r:id="rId27"/>
    <p:sldId id="286" r:id="rId28"/>
    <p:sldId id="288" r:id="rId29"/>
    <p:sldId id="258" r:id="rId30"/>
    <p:sldId id="260" r:id="rId31"/>
    <p:sldId id="266"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F0066"/>
    <a:srgbClr val="E7E6E6"/>
    <a:srgbClr val="9A441E"/>
    <a:srgbClr val="1D666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4580" autoAdjust="0"/>
    <p:restoredTop sz="66194" autoAdjust="0"/>
  </p:normalViewPr>
  <p:slideViewPr>
    <p:cSldViewPr snapToGrid="0" showGuides="1">
      <p:cViewPr varScale="1">
        <p:scale>
          <a:sx n="55" d="100"/>
          <a:sy n="55" d="100"/>
        </p:scale>
        <p:origin x="845" y="43"/>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D8CE257-A4A0-4CDB-9BBA-66857A8104CA}" type="datetimeFigureOut">
              <a:rPr lang="en-US" smtClean="0"/>
              <a:t>6/28/2024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7442E59-7E7C-4CD2-AE76-8011839390EF}" type="slidenum">
              <a:rPr lang="en-US" smtClean="0"/>
              <a:t>‹#›</a:t>
            </a:fld>
            <a:endParaRPr lang="en-US"/>
          </a:p>
        </p:txBody>
      </p:sp>
    </p:spTree>
    <p:extLst>
      <p:ext uri="{BB962C8B-B14F-4D97-AF65-F5344CB8AC3E}">
        <p14:creationId xmlns:p14="http://schemas.microsoft.com/office/powerpoint/2010/main" val="3555372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442E59-7E7C-4CD2-AE76-8011839390EF}" type="slidenum">
              <a:rPr lang="en-US" smtClean="0"/>
              <a:t>2</a:t>
            </a:fld>
            <a:endParaRPr lang="en-US"/>
          </a:p>
        </p:txBody>
      </p:sp>
    </p:spTree>
    <p:extLst>
      <p:ext uri="{BB962C8B-B14F-4D97-AF65-F5344CB8AC3E}">
        <p14:creationId xmlns:p14="http://schemas.microsoft.com/office/powerpoint/2010/main" val="2353398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We did our analysis under 11 subsegments</a:t>
            </a:r>
          </a:p>
          <a:p>
            <a:endParaRPr lang="en-US" dirty="0"/>
          </a:p>
          <a:p>
            <a:r>
              <a:rPr lang="en-US" dirty="0"/>
              <a:t>They represent diverse range of distance learning solutions.</a:t>
            </a:r>
          </a:p>
          <a:p>
            <a:endParaRPr lang="en-US" dirty="0"/>
          </a:p>
          <a:p>
            <a:r>
              <a:rPr lang="en-US" dirty="0"/>
              <a:t>This segmentation was mainly guided by the list of education tools published by the UNESCO in response to COVID 19 Pandemic.</a:t>
            </a:r>
          </a:p>
          <a:p>
            <a:endParaRPr lang="en-US" dirty="0"/>
          </a:p>
          <a:p>
            <a:r>
              <a:rPr lang="en-US" dirty="0"/>
              <a:t>PAUSE: In most of these categories , they had proposed more than five tools</a:t>
            </a:r>
          </a:p>
          <a:p>
            <a:endParaRPr lang="en-US" dirty="0"/>
          </a:p>
          <a:p>
            <a:r>
              <a:rPr lang="en-US" dirty="0"/>
              <a:t>Then that gave us a problem.</a:t>
            </a:r>
          </a:p>
        </p:txBody>
      </p:sp>
      <p:sp>
        <p:nvSpPr>
          <p:cNvPr id="4" name="Slide Number Placeholder 3"/>
          <p:cNvSpPr>
            <a:spLocks noGrp="1"/>
          </p:cNvSpPr>
          <p:nvPr>
            <p:ph type="sldNum" sz="quarter" idx="5"/>
          </p:nvPr>
        </p:nvSpPr>
        <p:spPr/>
        <p:txBody>
          <a:bodyPr/>
          <a:lstStyle/>
          <a:p>
            <a:fld id="{57442E59-7E7C-4CD2-AE76-8011839390EF}" type="slidenum">
              <a:rPr lang="en-US" smtClean="0"/>
              <a:t>11</a:t>
            </a:fld>
            <a:endParaRPr lang="en-US"/>
          </a:p>
        </p:txBody>
      </p:sp>
    </p:spTree>
    <p:extLst>
      <p:ext uri="{BB962C8B-B14F-4D97-AF65-F5344CB8AC3E}">
        <p14:creationId xmlns:p14="http://schemas.microsoft.com/office/powerpoint/2010/main" val="22446525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problem was,</a:t>
            </a:r>
          </a:p>
          <a:p>
            <a:endParaRPr lang="en-US" dirty="0"/>
          </a:p>
          <a:p>
            <a:r>
              <a:rPr lang="en-US" dirty="0"/>
              <a:t>With google trends it is possible to search …</a:t>
            </a:r>
          </a:p>
          <a:p>
            <a:endParaRPr lang="en-US" dirty="0"/>
          </a:p>
          <a:p>
            <a:r>
              <a:rPr lang="en-US" dirty="0"/>
              <a:t>As I mentioned earlier, google trends provides a relative search volume scaled from 0 to 100.</a:t>
            </a:r>
          </a:p>
          <a:p>
            <a:endParaRPr lang="en-US" dirty="0"/>
          </a:p>
          <a:p>
            <a:r>
              <a:rPr lang="en-US" dirty="0"/>
              <a:t>Now the question is , how can we get a correct “relative” search volume when there are more than five tools to compare.</a:t>
            </a:r>
          </a:p>
          <a:p>
            <a:endParaRPr lang="en-US" dirty="0"/>
          </a:p>
          <a:p>
            <a:r>
              <a:rPr lang="en-US" dirty="0"/>
              <a:t>This is how we handled that limitation</a:t>
            </a:r>
          </a:p>
          <a:p>
            <a:endParaRPr lang="en-US" dirty="0"/>
          </a:p>
          <a:p>
            <a:endParaRPr lang="en-US" dirty="0"/>
          </a:p>
          <a:p>
            <a:r>
              <a:rPr lang="en-US" dirty="0"/>
              <a:t>Under each….</a:t>
            </a:r>
          </a:p>
        </p:txBody>
      </p:sp>
      <p:sp>
        <p:nvSpPr>
          <p:cNvPr id="4" name="Slide Number Placeholder 3"/>
          <p:cNvSpPr>
            <a:spLocks noGrp="1"/>
          </p:cNvSpPr>
          <p:nvPr>
            <p:ph type="sldNum" sz="quarter" idx="5"/>
          </p:nvPr>
        </p:nvSpPr>
        <p:spPr/>
        <p:txBody>
          <a:bodyPr/>
          <a:lstStyle/>
          <a:p>
            <a:fld id="{57442E59-7E7C-4CD2-AE76-8011839390EF}" type="slidenum">
              <a:rPr lang="en-US" smtClean="0"/>
              <a:t>12</a:t>
            </a:fld>
            <a:endParaRPr lang="en-US"/>
          </a:p>
        </p:txBody>
      </p:sp>
    </p:spTree>
    <p:extLst>
      <p:ext uri="{BB962C8B-B14F-4D97-AF65-F5344CB8AC3E}">
        <p14:creationId xmlns:p14="http://schemas.microsoft.com/office/powerpoint/2010/main" val="6394448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Thant’s how we gathered data.</a:t>
            </a:r>
          </a:p>
          <a:p>
            <a:r>
              <a:rPr lang="en-US" dirty="0"/>
              <a:t>Now let me summaries a few key findings. </a:t>
            </a:r>
          </a:p>
          <a:p>
            <a:endParaRPr lang="en-US" dirty="0"/>
          </a:p>
          <a:p>
            <a:r>
              <a:rPr lang="en-US" dirty="0"/>
              <a:t>This shows the public’s interest in digital leaning management systems.</a:t>
            </a:r>
          </a:p>
          <a:p>
            <a:endParaRPr lang="en-US" dirty="0"/>
          </a:p>
          <a:p>
            <a:r>
              <a:rPr lang="en-US" dirty="0"/>
              <a:t>Google classroom and Moodle have gained a lot of public attention</a:t>
            </a:r>
          </a:p>
          <a:p>
            <a:endParaRPr lang="en-US" dirty="0"/>
          </a:p>
          <a:p>
            <a:endParaRPr lang="en-US" dirty="0"/>
          </a:p>
        </p:txBody>
      </p:sp>
      <p:sp>
        <p:nvSpPr>
          <p:cNvPr id="4" name="Slide Number Placeholder 3"/>
          <p:cNvSpPr>
            <a:spLocks noGrp="1"/>
          </p:cNvSpPr>
          <p:nvPr>
            <p:ph type="sldNum" sz="quarter" idx="5"/>
          </p:nvPr>
        </p:nvSpPr>
        <p:spPr/>
        <p:txBody>
          <a:bodyPr/>
          <a:lstStyle/>
          <a:p>
            <a:fld id="{57442E59-7E7C-4CD2-AE76-8011839390EF}" type="slidenum">
              <a:rPr lang="en-US" smtClean="0"/>
              <a:t>13</a:t>
            </a:fld>
            <a:endParaRPr lang="en-US"/>
          </a:p>
        </p:txBody>
      </p:sp>
    </p:spTree>
    <p:extLst>
      <p:ext uri="{BB962C8B-B14F-4D97-AF65-F5344CB8AC3E}">
        <p14:creationId xmlns:p14="http://schemas.microsoft.com/office/powerpoint/2010/main" val="33576863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shows the Public attention towards Massive Open Online Course platforms.</a:t>
            </a:r>
          </a:p>
          <a:p>
            <a:endParaRPr lang="en-US" dirty="0"/>
          </a:p>
          <a:p>
            <a:r>
              <a:rPr lang="en-US" dirty="0"/>
              <a:t>Canvas , Udemy and Coursera have gained a lot of attention during the study period.</a:t>
            </a:r>
          </a:p>
        </p:txBody>
      </p:sp>
      <p:sp>
        <p:nvSpPr>
          <p:cNvPr id="4" name="Slide Number Placeholder 3"/>
          <p:cNvSpPr>
            <a:spLocks noGrp="1"/>
          </p:cNvSpPr>
          <p:nvPr>
            <p:ph type="sldNum" sz="quarter" idx="5"/>
          </p:nvPr>
        </p:nvSpPr>
        <p:spPr/>
        <p:txBody>
          <a:bodyPr/>
          <a:lstStyle/>
          <a:p>
            <a:fld id="{57442E59-7E7C-4CD2-AE76-8011839390EF}" type="slidenum">
              <a:rPr lang="en-US" smtClean="0"/>
              <a:t>14</a:t>
            </a:fld>
            <a:endParaRPr lang="en-US"/>
          </a:p>
        </p:txBody>
      </p:sp>
    </p:spTree>
    <p:extLst>
      <p:ext uri="{BB962C8B-B14F-4D97-AF65-F5344CB8AC3E}">
        <p14:creationId xmlns:p14="http://schemas.microsoft.com/office/powerpoint/2010/main" val="34968063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shows the Tools for teaching to create of digital leaning contents.</a:t>
            </a:r>
          </a:p>
          <a:p>
            <a:endParaRPr lang="en-US" dirty="0"/>
          </a:p>
          <a:p>
            <a:r>
              <a:rPr lang="en-US" dirty="0"/>
              <a:t>Nearpod, </a:t>
            </a:r>
            <a:r>
              <a:rPr lang="en-US" dirty="0" err="1"/>
              <a:t>EdPuzzle</a:t>
            </a:r>
            <a:r>
              <a:rPr lang="en-US" dirty="0"/>
              <a:t> had gained more public attention compared to other options, specially during the covid 19 pandemic. </a:t>
            </a:r>
          </a:p>
        </p:txBody>
      </p:sp>
      <p:sp>
        <p:nvSpPr>
          <p:cNvPr id="4" name="Slide Number Placeholder 3"/>
          <p:cNvSpPr>
            <a:spLocks noGrp="1"/>
          </p:cNvSpPr>
          <p:nvPr>
            <p:ph type="sldNum" sz="quarter" idx="5"/>
          </p:nvPr>
        </p:nvSpPr>
        <p:spPr/>
        <p:txBody>
          <a:bodyPr/>
          <a:lstStyle/>
          <a:p>
            <a:fld id="{57442E59-7E7C-4CD2-AE76-8011839390EF}" type="slidenum">
              <a:rPr lang="en-US" smtClean="0"/>
              <a:t>15</a:t>
            </a:fld>
            <a:endParaRPr lang="en-US"/>
          </a:p>
        </p:txBody>
      </p:sp>
    </p:spTree>
    <p:extLst>
      <p:ext uri="{BB962C8B-B14F-4D97-AF65-F5344CB8AC3E}">
        <p14:creationId xmlns:p14="http://schemas.microsoft.com/office/powerpoint/2010/main" val="4191408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Self directed learning content </a:t>
            </a:r>
          </a:p>
          <a:p>
            <a:endParaRPr lang="en-US" dirty="0"/>
          </a:p>
          <a:p>
            <a:r>
              <a:rPr lang="en-US" dirty="0"/>
              <a:t>Again we can see a few dominant options , Quizlet and Duolingo</a:t>
            </a:r>
          </a:p>
        </p:txBody>
      </p:sp>
      <p:sp>
        <p:nvSpPr>
          <p:cNvPr id="4" name="Slide Number Placeholder 3"/>
          <p:cNvSpPr>
            <a:spLocks noGrp="1"/>
          </p:cNvSpPr>
          <p:nvPr>
            <p:ph type="sldNum" sz="quarter" idx="5"/>
          </p:nvPr>
        </p:nvSpPr>
        <p:spPr/>
        <p:txBody>
          <a:bodyPr/>
          <a:lstStyle/>
          <a:p>
            <a:fld id="{57442E59-7E7C-4CD2-AE76-8011839390EF}" type="slidenum">
              <a:rPr lang="en-US" smtClean="0"/>
              <a:t>16</a:t>
            </a:fld>
            <a:endParaRPr lang="en-US"/>
          </a:p>
        </p:txBody>
      </p:sp>
    </p:spTree>
    <p:extLst>
      <p:ext uri="{BB962C8B-B14F-4D97-AF65-F5344CB8AC3E}">
        <p14:creationId xmlns:p14="http://schemas.microsoft.com/office/powerpoint/2010/main" val="25599574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Mobile reading applications</a:t>
            </a:r>
          </a:p>
          <a:p>
            <a:endParaRPr lang="en-US" dirty="0"/>
          </a:p>
          <a:p>
            <a:r>
              <a:rPr lang="en-US" dirty="0"/>
              <a:t>We can see that Reads has gained consistent public attention throughout the study period, with no specific patterns related to the Covid 19 pandemic. </a:t>
            </a:r>
          </a:p>
        </p:txBody>
      </p:sp>
      <p:sp>
        <p:nvSpPr>
          <p:cNvPr id="4" name="Slide Number Placeholder 3"/>
          <p:cNvSpPr>
            <a:spLocks noGrp="1"/>
          </p:cNvSpPr>
          <p:nvPr>
            <p:ph type="sldNum" sz="quarter" idx="5"/>
          </p:nvPr>
        </p:nvSpPr>
        <p:spPr/>
        <p:txBody>
          <a:bodyPr/>
          <a:lstStyle/>
          <a:p>
            <a:fld id="{57442E59-7E7C-4CD2-AE76-8011839390EF}" type="slidenum">
              <a:rPr lang="en-US" smtClean="0"/>
              <a:t>17</a:t>
            </a:fld>
            <a:endParaRPr lang="en-US"/>
          </a:p>
        </p:txBody>
      </p:sp>
    </p:spTree>
    <p:extLst>
      <p:ext uri="{BB962C8B-B14F-4D97-AF65-F5344CB8AC3E}">
        <p14:creationId xmlns:p14="http://schemas.microsoft.com/office/powerpoint/2010/main" val="41153616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Collaboration platforms…</a:t>
            </a:r>
          </a:p>
          <a:p>
            <a:endParaRPr lang="en-US" dirty="0"/>
          </a:p>
          <a:p>
            <a:endParaRPr lang="en-US" dirty="0"/>
          </a:p>
          <a:p>
            <a:r>
              <a:rPr lang="en-US" dirty="0"/>
              <a:t>As I mentioned earlier , we limited our google search queries to the education category.</a:t>
            </a:r>
          </a:p>
          <a:p>
            <a:endParaRPr lang="en-US" dirty="0"/>
          </a:p>
          <a:p>
            <a:r>
              <a:rPr lang="en-US" dirty="0"/>
              <a:t>Here zoom is  the dominant tool at the start of the pandemic</a:t>
            </a:r>
          </a:p>
          <a:p>
            <a:endParaRPr lang="en-US" dirty="0"/>
          </a:p>
          <a:p>
            <a:r>
              <a:rPr lang="en-US" dirty="0"/>
              <a:t>However, WhatsApp shows a consistent increasing trend even after the covid 19 pandemic , although attention towards zoom declined  after the pandemic, </a:t>
            </a:r>
          </a:p>
        </p:txBody>
      </p:sp>
      <p:sp>
        <p:nvSpPr>
          <p:cNvPr id="4" name="Slide Number Placeholder 3"/>
          <p:cNvSpPr>
            <a:spLocks noGrp="1"/>
          </p:cNvSpPr>
          <p:nvPr>
            <p:ph type="sldNum" sz="quarter" idx="5"/>
          </p:nvPr>
        </p:nvSpPr>
        <p:spPr/>
        <p:txBody>
          <a:bodyPr/>
          <a:lstStyle/>
          <a:p>
            <a:fld id="{57442E59-7E7C-4CD2-AE76-8011839390EF}" type="slidenum">
              <a:rPr lang="en-US" smtClean="0"/>
              <a:t>18</a:t>
            </a:fld>
            <a:endParaRPr lang="en-US"/>
          </a:p>
        </p:txBody>
      </p:sp>
    </p:spTree>
    <p:extLst>
      <p:ext uri="{BB962C8B-B14F-4D97-AF65-F5344CB8AC3E}">
        <p14:creationId xmlns:p14="http://schemas.microsoft.com/office/powerpoint/2010/main" val="24167607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Tools for online proctoring.</a:t>
            </a:r>
          </a:p>
          <a:p>
            <a:endParaRPr lang="en-US" dirty="0"/>
          </a:p>
          <a:p>
            <a:r>
              <a:rPr lang="en-US" dirty="0"/>
              <a:t>This was a significant challenge during the pandemic</a:t>
            </a:r>
          </a:p>
          <a:p>
            <a:endParaRPr lang="en-US" dirty="0"/>
          </a:p>
          <a:p>
            <a:r>
              <a:rPr lang="en-US" dirty="0"/>
              <a:t>Pearson VUE has gained more public attention compared to other options , specially during the Covid 19 pandemic.</a:t>
            </a:r>
          </a:p>
        </p:txBody>
      </p:sp>
      <p:sp>
        <p:nvSpPr>
          <p:cNvPr id="4" name="Slide Number Placeholder 3"/>
          <p:cNvSpPr>
            <a:spLocks noGrp="1"/>
          </p:cNvSpPr>
          <p:nvPr>
            <p:ph type="sldNum" sz="quarter" idx="5"/>
          </p:nvPr>
        </p:nvSpPr>
        <p:spPr/>
        <p:txBody>
          <a:bodyPr/>
          <a:lstStyle/>
          <a:p>
            <a:fld id="{57442E59-7E7C-4CD2-AE76-8011839390EF}" type="slidenum">
              <a:rPr lang="en-US" smtClean="0"/>
              <a:t>19</a:t>
            </a:fld>
            <a:endParaRPr lang="en-US"/>
          </a:p>
        </p:txBody>
      </p:sp>
    </p:spTree>
    <p:extLst>
      <p:ext uri="{BB962C8B-B14F-4D97-AF65-F5344CB8AC3E}">
        <p14:creationId xmlns:p14="http://schemas.microsoft.com/office/powerpoint/2010/main" val="21697973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According to data During the </a:t>
            </a:r>
            <a:r>
              <a:rPr lang="en-US" dirty="0" err="1"/>
              <a:t>COVId</a:t>
            </a:r>
            <a:r>
              <a:rPr lang="en-US" dirty="0"/>
              <a:t> 19 pandemic, categories such as External repositories of distance learning solutions.</a:t>
            </a:r>
          </a:p>
        </p:txBody>
      </p:sp>
      <p:sp>
        <p:nvSpPr>
          <p:cNvPr id="4" name="Slide Number Placeholder 3"/>
          <p:cNvSpPr>
            <a:spLocks noGrp="1"/>
          </p:cNvSpPr>
          <p:nvPr>
            <p:ph type="sldNum" sz="quarter" idx="5"/>
          </p:nvPr>
        </p:nvSpPr>
        <p:spPr/>
        <p:txBody>
          <a:bodyPr/>
          <a:lstStyle/>
          <a:p>
            <a:fld id="{57442E59-7E7C-4CD2-AE76-8011839390EF}" type="slidenum">
              <a:rPr lang="en-US" smtClean="0"/>
              <a:t>20</a:t>
            </a:fld>
            <a:endParaRPr lang="en-US"/>
          </a:p>
        </p:txBody>
      </p:sp>
    </p:spTree>
    <p:extLst>
      <p:ext uri="{BB962C8B-B14F-4D97-AF65-F5344CB8AC3E}">
        <p14:creationId xmlns:p14="http://schemas.microsoft.com/office/powerpoint/2010/main" val="34689993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we all know COVID 19 pandemic is one of the most impactful events of the 21 </a:t>
            </a:r>
            <a:r>
              <a:rPr lang="en-US" dirty="0" err="1"/>
              <a:t>st</a:t>
            </a:r>
            <a:r>
              <a:rPr lang="en-US" dirty="0"/>
              <a:t> </a:t>
            </a:r>
            <a:r>
              <a:rPr lang="en-US" dirty="0" err="1"/>
              <a:t>centurary</a:t>
            </a:r>
            <a:r>
              <a:rPr lang="en-US" dirty="0"/>
              <a:t>.</a:t>
            </a:r>
          </a:p>
          <a:p>
            <a:endParaRPr lang="en-US" dirty="0"/>
          </a:p>
          <a:p>
            <a:r>
              <a:rPr lang="en-US" dirty="0"/>
              <a:t>Among many sectors, education is one of the most affected sectors by the COVID 19 Pandemic</a:t>
            </a:r>
          </a:p>
          <a:p>
            <a:endParaRPr lang="en-US" dirty="0"/>
          </a:p>
          <a:p>
            <a:r>
              <a:rPr lang="en-US" dirty="0"/>
              <a:t>This figure shows the evolution of region wise school closures and </a:t>
            </a:r>
            <a:r>
              <a:rPr lang="en-US" dirty="0" err="1"/>
              <a:t>reopenings</a:t>
            </a:r>
            <a:r>
              <a:rPr lang="en-US" dirty="0"/>
              <a:t> due to the COVID 19 Pandemic </a:t>
            </a:r>
          </a:p>
          <a:p>
            <a:endParaRPr lang="en-US" dirty="0"/>
          </a:p>
          <a:p>
            <a:r>
              <a:rPr lang="en-US" dirty="0"/>
              <a:t>The Orange line here represents the school closures due to covid 19 pandemic.</a:t>
            </a:r>
          </a:p>
          <a:p>
            <a:endParaRPr lang="en-US" dirty="0"/>
          </a:p>
          <a:p>
            <a:r>
              <a:rPr lang="en-US" dirty="0"/>
              <a:t>We can see that, with the start of the Pandemic there is a near total closure of schools all around the world</a:t>
            </a:r>
          </a:p>
          <a:p>
            <a:endParaRPr lang="en-US" dirty="0"/>
          </a:p>
        </p:txBody>
      </p:sp>
      <p:sp>
        <p:nvSpPr>
          <p:cNvPr id="4" name="Slide Number Placeholder 3"/>
          <p:cNvSpPr>
            <a:spLocks noGrp="1"/>
          </p:cNvSpPr>
          <p:nvPr>
            <p:ph type="sldNum" sz="quarter" idx="5"/>
          </p:nvPr>
        </p:nvSpPr>
        <p:spPr/>
        <p:txBody>
          <a:bodyPr/>
          <a:lstStyle/>
          <a:p>
            <a:fld id="{57442E59-7E7C-4CD2-AE76-8011839390EF}" type="slidenum">
              <a:rPr lang="en-US" smtClean="0"/>
              <a:t>3</a:t>
            </a:fld>
            <a:endParaRPr lang="en-US"/>
          </a:p>
        </p:txBody>
      </p:sp>
    </p:spTree>
    <p:extLst>
      <p:ext uri="{BB962C8B-B14F-4D97-AF65-F5344CB8AC3E}">
        <p14:creationId xmlns:p14="http://schemas.microsoft.com/office/powerpoint/2010/main" val="7833064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During the </a:t>
            </a:r>
            <a:r>
              <a:rPr lang="en-US" dirty="0" err="1"/>
              <a:t>COVId</a:t>
            </a:r>
            <a:r>
              <a:rPr lang="en-US" dirty="0"/>
              <a:t> 19 pandemic, categories such as External repositories of distance learning solutions,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Systems with strong offline functionality</a:t>
            </a:r>
          </a:p>
          <a:p>
            <a:endParaRPr lang="en-US" dirty="0"/>
          </a:p>
        </p:txBody>
      </p:sp>
      <p:sp>
        <p:nvSpPr>
          <p:cNvPr id="4" name="Slide Number Placeholder 3"/>
          <p:cNvSpPr>
            <a:spLocks noGrp="1"/>
          </p:cNvSpPr>
          <p:nvPr>
            <p:ph type="sldNum" sz="quarter" idx="5"/>
          </p:nvPr>
        </p:nvSpPr>
        <p:spPr/>
        <p:txBody>
          <a:bodyPr/>
          <a:lstStyle/>
          <a:p>
            <a:fld id="{57442E59-7E7C-4CD2-AE76-8011839390EF}" type="slidenum">
              <a:rPr lang="en-US" smtClean="0"/>
              <a:t>21</a:t>
            </a:fld>
            <a:endParaRPr lang="en-US"/>
          </a:p>
        </p:txBody>
      </p:sp>
    </p:spTree>
    <p:extLst>
      <p:ext uri="{BB962C8B-B14F-4D97-AF65-F5344CB8AC3E}">
        <p14:creationId xmlns:p14="http://schemas.microsoft.com/office/powerpoint/2010/main" val="42655779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During the </a:t>
            </a:r>
            <a:r>
              <a:rPr lang="en-US" dirty="0" err="1"/>
              <a:t>COVId</a:t>
            </a:r>
            <a:r>
              <a:rPr lang="en-US" dirty="0"/>
              <a:t> 19 pandemic, categories such as External repositories of distance learning solutions,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Systems with strong offline functionality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Systems </a:t>
            </a:r>
            <a:r>
              <a:rPr lang="en-US" dirty="0" err="1"/>
              <a:t>buit</a:t>
            </a:r>
            <a:r>
              <a:rPr lang="en-US" dirty="0"/>
              <a:t> for use on basic mobile phones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Were not major concerns for the public compared to other categories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However, this could be due to the sample bias, as these figures reflects only the search </a:t>
            </a:r>
            <a:r>
              <a:rPr lang="en-US" dirty="0" err="1"/>
              <a:t>behaviour</a:t>
            </a:r>
            <a:r>
              <a:rPr lang="en-US" dirty="0"/>
              <a:t> of internet users. </a:t>
            </a:r>
          </a:p>
          <a:p>
            <a:endParaRPr lang="en-US" dirty="0"/>
          </a:p>
        </p:txBody>
      </p:sp>
      <p:sp>
        <p:nvSpPr>
          <p:cNvPr id="4" name="Slide Number Placeholder 3"/>
          <p:cNvSpPr>
            <a:spLocks noGrp="1"/>
          </p:cNvSpPr>
          <p:nvPr>
            <p:ph type="sldNum" sz="quarter" idx="5"/>
          </p:nvPr>
        </p:nvSpPr>
        <p:spPr/>
        <p:txBody>
          <a:bodyPr/>
          <a:lstStyle/>
          <a:p>
            <a:fld id="{57442E59-7E7C-4CD2-AE76-8011839390EF}" type="slidenum">
              <a:rPr lang="en-US" smtClean="0"/>
              <a:t>22</a:t>
            </a:fld>
            <a:endParaRPr lang="en-US"/>
          </a:p>
        </p:txBody>
      </p:sp>
    </p:spTree>
    <p:extLst>
      <p:ext uri="{BB962C8B-B14F-4D97-AF65-F5344CB8AC3E}">
        <p14:creationId xmlns:p14="http://schemas.microsoft.com/office/powerpoint/2010/main" val="42760885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Effective psychosocial support is very important for improving the mental health and overall well-being of students and teachers during a pandemic. </a:t>
            </a:r>
          </a:p>
          <a:p>
            <a:r>
              <a:rPr lang="en-US" dirty="0"/>
              <a:t> </a:t>
            </a:r>
          </a:p>
          <a:p>
            <a:r>
              <a:rPr lang="en-US" dirty="0"/>
              <a:t>This is evident from the Google search trends. </a:t>
            </a:r>
          </a:p>
          <a:p>
            <a:endParaRPr lang="en-US" dirty="0"/>
          </a:p>
          <a:p>
            <a:r>
              <a:rPr lang="en-US" dirty="0"/>
              <a:t>The top panel here,  shows the Google search trend of the term psychological support under “all” categories.</a:t>
            </a:r>
          </a:p>
          <a:p>
            <a:r>
              <a:rPr lang="en-US" dirty="0"/>
              <a:t> And the button panel shows the google trend behavior under the education category.</a:t>
            </a:r>
          </a:p>
          <a:p>
            <a:r>
              <a:rPr lang="en-US" dirty="0"/>
              <a:t> </a:t>
            </a:r>
          </a:p>
          <a:p>
            <a:r>
              <a:rPr lang="en-US" dirty="0"/>
              <a:t>When it comes to this education category, We can see clear  spikes in the third quarter every year, which align with academic breaks in most parts of the world.</a:t>
            </a:r>
          </a:p>
          <a:p>
            <a:endParaRPr lang="en-US" dirty="0"/>
          </a:p>
          <a:p>
            <a:r>
              <a:rPr lang="en-US" dirty="0"/>
              <a:t>And then we can also see an unexpected spike in the first quarter of 2022</a:t>
            </a:r>
          </a:p>
          <a:p>
            <a:endParaRPr lang="en-US" dirty="0"/>
          </a:p>
        </p:txBody>
      </p:sp>
      <p:sp>
        <p:nvSpPr>
          <p:cNvPr id="4" name="Slide Number Placeholder 3"/>
          <p:cNvSpPr>
            <a:spLocks noGrp="1"/>
          </p:cNvSpPr>
          <p:nvPr>
            <p:ph type="sldNum" sz="quarter" idx="5"/>
          </p:nvPr>
        </p:nvSpPr>
        <p:spPr/>
        <p:txBody>
          <a:bodyPr/>
          <a:lstStyle/>
          <a:p>
            <a:fld id="{57442E59-7E7C-4CD2-AE76-8011839390EF}" type="slidenum">
              <a:rPr lang="en-US" smtClean="0"/>
              <a:t>23</a:t>
            </a:fld>
            <a:endParaRPr lang="en-US"/>
          </a:p>
        </p:txBody>
      </p:sp>
    </p:spTree>
    <p:extLst>
      <p:ext uri="{BB962C8B-B14F-4D97-AF65-F5344CB8AC3E}">
        <p14:creationId xmlns:p14="http://schemas.microsoft.com/office/powerpoint/2010/main" val="127223165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Actually, that  aligns with the global peak of the covid 19 cases.</a:t>
            </a:r>
          </a:p>
          <a:p>
            <a:endParaRPr lang="en-US" dirty="0"/>
          </a:p>
          <a:p>
            <a:r>
              <a:rPr lang="en-US" dirty="0"/>
              <a:t>So this shows that , analyzing secondary data in this manner is  very important, as these characteristics may be overlooked due to lack of  engagement and communications between the students and the educators during school closures.  </a:t>
            </a:r>
          </a:p>
        </p:txBody>
      </p:sp>
      <p:sp>
        <p:nvSpPr>
          <p:cNvPr id="4" name="Slide Number Placeholder 3"/>
          <p:cNvSpPr>
            <a:spLocks noGrp="1"/>
          </p:cNvSpPr>
          <p:nvPr>
            <p:ph type="sldNum" sz="quarter" idx="5"/>
          </p:nvPr>
        </p:nvSpPr>
        <p:spPr/>
        <p:txBody>
          <a:bodyPr/>
          <a:lstStyle/>
          <a:p>
            <a:fld id="{57442E59-7E7C-4CD2-AE76-8011839390EF}" type="slidenum">
              <a:rPr lang="en-US" smtClean="0"/>
              <a:t>24</a:t>
            </a:fld>
            <a:endParaRPr lang="en-US"/>
          </a:p>
        </p:txBody>
      </p:sp>
    </p:spTree>
    <p:extLst>
      <p:ext uri="{BB962C8B-B14F-4D97-AF65-F5344CB8AC3E}">
        <p14:creationId xmlns:p14="http://schemas.microsoft.com/office/powerpoint/2010/main" val="189317047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that let me </a:t>
            </a:r>
            <a:r>
              <a:rPr lang="en-US" dirty="0" err="1"/>
              <a:t>summarise</a:t>
            </a:r>
            <a:r>
              <a:rPr lang="en-US" dirty="0"/>
              <a:t> the main contributions of our study. </a:t>
            </a:r>
          </a:p>
          <a:p>
            <a:endParaRPr lang="en-US" dirty="0"/>
          </a:p>
          <a:p>
            <a:r>
              <a:rPr lang="en-US" dirty="0"/>
              <a:t>That was one of our main priorities</a:t>
            </a:r>
          </a:p>
        </p:txBody>
      </p:sp>
      <p:sp>
        <p:nvSpPr>
          <p:cNvPr id="4" name="Slide Number Placeholder 3"/>
          <p:cNvSpPr>
            <a:spLocks noGrp="1"/>
          </p:cNvSpPr>
          <p:nvPr>
            <p:ph type="sldNum" sz="quarter" idx="5"/>
          </p:nvPr>
        </p:nvSpPr>
        <p:spPr/>
        <p:txBody>
          <a:bodyPr/>
          <a:lstStyle/>
          <a:p>
            <a:fld id="{57442E59-7E7C-4CD2-AE76-8011839390EF}" type="slidenum">
              <a:rPr lang="en-US" smtClean="0"/>
              <a:t>25</a:t>
            </a:fld>
            <a:endParaRPr lang="en-US"/>
          </a:p>
        </p:txBody>
      </p:sp>
    </p:spTree>
    <p:extLst>
      <p:ext uri="{BB962C8B-B14F-4D97-AF65-F5344CB8AC3E}">
        <p14:creationId xmlns:p14="http://schemas.microsoft.com/office/powerpoint/2010/main" val="291167562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study, we quantified the popularity and public interest in distance education during and after the pandemic, </a:t>
            </a:r>
          </a:p>
          <a:p>
            <a:endParaRPr lang="en-US" dirty="0"/>
          </a:p>
          <a:p>
            <a:r>
              <a:rPr lang="en-US" dirty="0"/>
              <a:t>However, popularity does not guarantee quality.</a:t>
            </a:r>
          </a:p>
        </p:txBody>
      </p:sp>
      <p:sp>
        <p:nvSpPr>
          <p:cNvPr id="4" name="Slide Number Placeholder 3"/>
          <p:cNvSpPr>
            <a:spLocks noGrp="1"/>
          </p:cNvSpPr>
          <p:nvPr>
            <p:ph type="sldNum" sz="quarter" idx="5"/>
          </p:nvPr>
        </p:nvSpPr>
        <p:spPr/>
        <p:txBody>
          <a:bodyPr/>
          <a:lstStyle/>
          <a:p>
            <a:fld id="{57442E59-7E7C-4CD2-AE76-8011839390EF}" type="slidenum">
              <a:rPr lang="en-US" smtClean="0"/>
              <a:t>26</a:t>
            </a:fld>
            <a:endParaRPr lang="en-US"/>
          </a:p>
        </p:txBody>
      </p:sp>
    </p:spTree>
    <p:extLst>
      <p:ext uri="{BB962C8B-B14F-4D97-AF65-F5344CB8AC3E}">
        <p14:creationId xmlns:p14="http://schemas.microsoft.com/office/powerpoint/2010/main" val="43660463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442E59-7E7C-4CD2-AE76-8011839390EF}" type="slidenum">
              <a:rPr lang="en-US" smtClean="0"/>
              <a:t>27</a:t>
            </a:fld>
            <a:endParaRPr lang="en-US"/>
          </a:p>
        </p:txBody>
      </p:sp>
    </p:spTree>
    <p:extLst>
      <p:ext uri="{BB962C8B-B14F-4D97-AF65-F5344CB8AC3E}">
        <p14:creationId xmlns:p14="http://schemas.microsoft.com/office/powerpoint/2010/main" val="291989000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we all know COVID 19 pandemic is one of the most impactful events of the 21 </a:t>
            </a:r>
            <a:r>
              <a:rPr lang="en-US" dirty="0" err="1"/>
              <a:t>st</a:t>
            </a:r>
            <a:r>
              <a:rPr lang="en-US" dirty="0"/>
              <a:t> </a:t>
            </a:r>
            <a:r>
              <a:rPr lang="en-US" dirty="0" err="1"/>
              <a:t>centurary</a:t>
            </a:r>
            <a:r>
              <a:rPr lang="en-US" dirty="0"/>
              <a:t>.</a:t>
            </a:r>
          </a:p>
          <a:p>
            <a:endParaRPr lang="en-US" dirty="0"/>
          </a:p>
          <a:p>
            <a:r>
              <a:rPr lang="en-US" dirty="0"/>
              <a:t>Among many sectors, education is one of the most affected sectors by COVID 19 Pandemic</a:t>
            </a:r>
          </a:p>
          <a:p>
            <a:endParaRPr lang="en-US" dirty="0"/>
          </a:p>
          <a:p>
            <a:r>
              <a:rPr lang="en-US" dirty="0"/>
              <a:t>This figure shows the evolution of global closures and reopening due to the COVID 19 Pandemic </a:t>
            </a:r>
          </a:p>
          <a:p>
            <a:endParaRPr lang="en-US" dirty="0"/>
          </a:p>
          <a:p>
            <a:r>
              <a:rPr lang="en-US" dirty="0"/>
              <a:t>The Orange line here represents the school closures due to covid 19 pandemic.</a:t>
            </a:r>
          </a:p>
          <a:p>
            <a:endParaRPr lang="en-US" dirty="0"/>
          </a:p>
          <a:p>
            <a:r>
              <a:rPr lang="en-US" dirty="0"/>
              <a:t>We can see that with he start of the Pandemic there is a near total closure of schools all around the world</a:t>
            </a:r>
          </a:p>
        </p:txBody>
      </p:sp>
      <p:sp>
        <p:nvSpPr>
          <p:cNvPr id="4" name="Slide Number Placeholder 3"/>
          <p:cNvSpPr>
            <a:spLocks noGrp="1"/>
          </p:cNvSpPr>
          <p:nvPr>
            <p:ph type="sldNum" sz="quarter" idx="5"/>
          </p:nvPr>
        </p:nvSpPr>
        <p:spPr/>
        <p:txBody>
          <a:bodyPr/>
          <a:lstStyle/>
          <a:p>
            <a:fld id="{57442E59-7E7C-4CD2-AE76-8011839390EF}" type="slidenum">
              <a:rPr lang="en-US" smtClean="0"/>
              <a:t>29</a:t>
            </a:fld>
            <a:endParaRPr lang="en-US"/>
          </a:p>
        </p:txBody>
      </p:sp>
    </p:spTree>
    <p:extLst>
      <p:ext uri="{BB962C8B-B14F-4D97-AF65-F5344CB8AC3E}">
        <p14:creationId xmlns:p14="http://schemas.microsoft.com/office/powerpoint/2010/main" val="9544926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442E59-7E7C-4CD2-AE76-8011839390EF}" type="slidenum">
              <a:rPr lang="en-US" smtClean="0"/>
              <a:t>31</a:t>
            </a:fld>
            <a:endParaRPr lang="en-US"/>
          </a:p>
        </p:txBody>
      </p:sp>
    </p:spTree>
    <p:extLst>
      <p:ext uri="{BB962C8B-B14F-4D97-AF65-F5344CB8AC3E}">
        <p14:creationId xmlns:p14="http://schemas.microsoft.com/office/powerpoint/2010/main" val="28317326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speed of these school closures demanded a rapid move from chalk talk to virtual walk, </a:t>
            </a:r>
          </a:p>
          <a:p>
            <a:endParaRPr lang="en-US" dirty="0"/>
          </a:p>
          <a:p>
            <a:r>
              <a:rPr lang="en-US" dirty="0"/>
              <a:t>A rapid shift from traditional classroom teaching to online learning. </a:t>
            </a:r>
          </a:p>
        </p:txBody>
      </p:sp>
      <p:sp>
        <p:nvSpPr>
          <p:cNvPr id="4" name="Slide Number Placeholder 3"/>
          <p:cNvSpPr>
            <a:spLocks noGrp="1"/>
          </p:cNvSpPr>
          <p:nvPr>
            <p:ph type="sldNum" sz="quarter" idx="5"/>
          </p:nvPr>
        </p:nvSpPr>
        <p:spPr/>
        <p:txBody>
          <a:bodyPr/>
          <a:lstStyle/>
          <a:p>
            <a:fld id="{57442E59-7E7C-4CD2-AE76-8011839390EF}" type="slidenum">
              <a:rPr lang="en-US" smtClean="0"/>
              <a:t>4</a:t>
            </a:fld>
            <a:endParaRPr lang="en-US"/>
          </a:p>
        </p:txBody>
      </p:sp>
    </p:spTree>
    <p:extLst>
      <p:ext uri="{BB962C8B-B14F-4D97-AF65-F5344CB8AC3E}">
        <p14:creationId xmlns:p14="http://schemas.microsoft.com/office/powerpoint/2010/main" val="19576397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we all know that distance education has a long history.</a:t>
            </a:r>
          </a:p>
          <a:p>
            <a:endParaRPr lang="en-US" dirty="0"/>
          </a:p>
          <a:p>
            <a:r>
              <a:rPr lang="en-US" b="1" dirty="0"/>
              <a:t>However, </a:t>
            </a:r>
            <a:r>
              <a:rPr lang="en-US" dirty="0"/>
              <a:t>COVID 19 made a new Era of distance education.</a:t>
            </a:r>
          </a:p>
          <a:p>
            <a:endParaRPr lang="en-US" dirty="0"/>
          </a:p>
          <a:p>
            <a:r>
              <a:rPr lang="en-US" dirty="0"/>
              <a:t>Because during this pandemic every single step including, planning, developing new tools and techniques</a:t>
            </a:r>
          </a:p>
          <a:p>
            <a:r>
              <a:rPr lang="en-US" dirty="0"/>
              <a:t>, conducting awareness programs about online learning, shifting towards online learning ,</a:t>
            </a:r>
          </a:p>
          <a:p>
            <a:r>
              <a:rPr lang="en-US" dirty="0"/>
              <a:t> everything happened online, due to the unexpected massive </a:t>
            </a:r>
            <a:r>
              <a:rPr lang="en-US" b="1" dirty="0"/>
              <a:t>global</a:t>
            </a:r>
            <a:r>
              <a:rPr lang="en-US" dirty="0"/>
              <a:t> shutdown.</a:t>
            </a:r>
          </a:p>
          <a:p>
            <a:endParaRPr lang="en-US" dirty="0"/>
          </a:p>
          <a:p>
            <a:r>
              <a:rPr lang="en-US" dirty="0"/>
              <a:t>This lack of experience, lack of awareness, lack of readiness cased millions of distance education related internet searches during the COVID 19 pandemic.</a:t>
            </a:r>
          </a:p>
          <a:p>
            <a:endParaRPr lang="en-US" dirty="0"/>
          </a:p>
          <a:p>
            <a:pPr marL="228600" indent="-228600">
              <a:buAutoNum type="alphaLcParenR"/>
            </a:pPr>
            <a:r>
              <a:rPr lang="en-US" dirty="0"/>
              <a:t>This shows the …. B)….. C) </a:t>
            </a:r>
          </a:p>
          <a:p>
            <a:pPr marL="228600" indent="-228600">
              <a:buAutoNum type="alphaLcParenR"/>
            </a:pPr>
            <a:endParaRPr lang="en-US" dirty="0"/>
          </a:p>
          <a:p>
            <a:pPr marL="228600" indent="-228600">
              <a:buAutoNum type="alphaLcParenR"/>
            </a:pPr>
            <a:r>
              <a:rPr lang="en-US" dirty="0"/>
              <a:t>We can see that both these google search trend spikes coincide with increasing COVID 19 cases, even though distance education has a long history before covid 19. </a:t>
            </a:r>
          </a:p>
          <a:p>
            <a:pPr marL="228600" indent="-228600">
              <a:buAutoNum type="alphaLcParenR"/>
            </a:pPr>
            <a:endParaRPr lang="en-US" dirty="0"/>
          </a:p>
          <a:p>
            <a:pPr marL="0" indent="0">
              <a:buNone/>
            </a:pPr>
            <a:endParaRPr lang="en-US" dirty="0"/>
          </a:p>
        </p:txBody>
      </p:sp>
      <p:sp>
        <p:nvSpPr>
          <p:cNvPr id="4" name="Slide Number Placeholder 3"/>
          <p:cNvSpPr>
            <a:spLocks noGrp="1"/>
          </p:cNvSpPr>
          <p:nvPr>
            <p:ph type="sldNum" sz="quarter" idx="5"/>
          </p:nvPr>
        </p:nvSpPr>
        <p:spPr/>
        <p:txBody>
          <a:bodyPr/>
          <a:lstStyle/>
          <a:p>
            <a:fld id="{57442E59-7E7C-4CD2-AE76-8011839390EF}" type="slidenum">
              <a:rPr lang="en-US" smtClean="0"/>
              <a:t>5</a:t>
            </a:fld>
            <a:endParaRPr lang="en-US"/>
          </a:p>
        </p:txBody>
      </p:sp>
    </p:spTree>
    <p:extLst>
      <p:ext uri="{BB962C8B-B14F-4D97-AF65-F5344CB8AC3E}">
        <p14:creationId xmlns:p14="http://schemas.microsoft.com/office/powerpoint/2010/main" val="20692955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correlation between COVID 19 and distance education is further confirmed by the DTW</a:t>
            </a:r>
          </a:p>
          <a:p>
            <a:endParaRPr lang="en-US" dirty="0"/>
          </a:p>
          <a:p>
            <a:r>
              <a:rPr lang="en-US" dirty="0"/>
              <a:t>This shows the pairwise comparison between the two terms, online learning and corona, That’s the term we used in the early stages of the pandemic</a:t>
            </a:r>
          </a:p>
          <a:p>
            <a:endParaRPr lang="en-US" dirty="0"/>
          </a:p>
          <a:p>
            <a:r>
              <a:rPr lang="en-US" dirty="0"/>
              <a:t>We can see a clear change in the search patterns before and after the Covid 19 pandemic. </a:t>
            </a:r>
          </a:p>
          <a:p>
            <a:endParaRPr lang="en-US" dirty="0"/>
          </a:p>
          <a:p>
            <a:r>
              <a:rPr lang="en-US" dirty="0"/>
              <a:t>This shows the cumulative ….</a:t>
            </a:r>
          </a:p>
          <a:p>
            <a:endParaRPr lang="en-US" dirty="0"/>
          </a:p>
          <a:p>
            <a:r>
              <a:rPr lang="en-US" dirty="0"/>
              <a:t>If the blue line has a 45 degrees angle it indicates a strong similarity and alignment over time</a:t>
            </a:r>
          </a:p>
          <a:p>
            <a:endParaRPr lang="en-US" dirty="0"/>
          </a:p>
          <a:p>
            <a:r>
              <a:rPr lang="en-US" dirty="0"/>
              <a:t>Horizontal or vertical lines show areas of dissimilarity. </a:t>
            </a:r>
          </a:p>
          <a:p>
            <a:endParaRPr lang="en-US" dirty="0"/>
          </a:p>
          <a:p>
            <a:r>
              <a:rPr lang="en-US" dirty="0"/>
              <a:t>This graph shows a strong similarity between the two search terms in the early stages of the pandemic. </a:t>
            </a:r>
          </a:p>
        </p:txBody>
      </p:sp>
      <p:sp>
        <p:nvSpPr>
          <p:cNvPr id="4" name="Slide Number Placeholder 3"/>
          <p:cNvSpPr>
            <a:spLocks noGrp="1"/>
          </p:cNvSpPr>
          <p:nvPr>
            <p:ph type="sldNum" sz="quarter" idx="5"/>
          </p:nvPr>
        </p:nvSpPr>
        <p:spPr/>
        <p:txBody>
          <a:bodyPr/>
          <a:lstStyle/>
          <a:p>
            <a:fld id="{57442E59-7E7C-4CD2-AE76-8011839390EF}" type="slidenum">
              <a:rPr lang="en-US" smtClean="0"/>
              <a:t>6</a:t>
            </a:fld>
            <a:endParaRPr lang="en-US"/>
          </a:p>
        </p:txBody>
      </p:sp>
    </p:spTree>
    <p:extLst>
      <p:ext uri="{BB962C8B-B14F-4D97-AF65-F5344CB8AC3E}">
        <p14:creationId xmlns:p14="http://schemas.microsoft.com/office/powerpoint/2010/main" val="26254525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sometimes we started using the term covid instead of corona. That name change happened around 2022</a:t>
            </a:r>
          </a:p>
          <a:p>
            <a:endParaRPr lang="en-US" dirty="0"/>
          </a:p>
          <a:p>
            <a:r>
              <a:rPr lang="en-US" dirty="0"/>
              <a:t>This name change influenced the alignment between the two terms .</a:t>
            </a:r>
          </a:p>
          <a:p>
            <a:endParaRPr lang="en-US" dirty="0"/>
          </a:p>
          <a:p>
            <a:r>
              <a:rPr lang="en-US" dirty="0"/>
              <a:t>Only after we introduced the term CVOID , we see a similarity between those two search terms. </a:t>
            </a:r>
          </a:p>
          <a:p>
            <a:endParaRPr lang="en-US" dirty="0"/>
          </a:p>
          <a:p>
            <a:r>
              <a:rPr lang="en-US" dirty="0"/>
              <a:t>This further confirms the relationship between COVID 19 and distance learning.</a:t>
            </a:r>
          </a:p>
        </p:txBody>
      </p:sp>
      <p:sp>
        <p:nvSpPr>
          <p:cNvPr id="4" name="Slide Number Placeholder 3"/>
          <p:cNvSpPr>
            <a:spLocks noGrp="1"/>
          </p:cNvSpPr>
          <p:nvPr>
            <p:ph type="sldNum" sz="quarter" idx="5"/>
          </p:nvPr>
        </p:nvSpPr>
        <p:spPr/>
        <p:txBody>
          <a:bodyPr/>
          <a:lstStyle/>
          <a:p>
            <a:fld id="{57442E59-7E7C-4CD2-AE76-8011839390EF}" type="slidenum">
              <a:rPr lang="en-US" smtClean="0"/>
              <a:t>7</a:t>
            </a:fld>
            <a:endParaRPr lang="en-US"/>
          </a:p>
        </p:txBody>
      </p:sp>
    </p:spTree>
    <p:extLst>
      <p:ext uri="{BB962C8B-B14F-4D97-AF65-F5344CB8AC3E}">
        <p14:creationId xmlns:p14="http://schemas.microsoft.com/office/powerpoint/2010/main" val="12209921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response to this sudden massive transfer from traditional classroom learning  to online learning , UNESCO took immediate action by publishing a long list of existing tools to facilitate distance education during the period of school closure.</a:t>
            </a:r>
          </a:p>
          <a:p>
            <a:endParaRPr lang="en-US" dirty="0"/>
          </a:p>
          <a:p>
            <a:r>
              <a:rPr lang="en-US" dirty="0"/>
              <a:t>It was a very long list of tools for different education purposes.</a:t>
            </a:r>
          </a:p>
          <a:p>
            <a:endParaRPr lang="en-US" dirty="0"/>
          </a:p>
          <a:p>
            <a:r>
              <a:rPr lang="en-US" dirty="0"/>
              <a:t>Then  the question was, from all these possibilities how can we identify the best option. </a:t>
            </a:r>
          </a:p>
          <a:p>
            <a:endParaRPr lang="en-US" dirty="0"/>
          </a:p>
          <a:p>
            <a:r>
              <a:rPr lang="en-US" dirty="0"/>
              <a:t>Obviously we didn’t have time to checkout every tool on the list.</a:t>
            </a:r>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57442E59-7E7C-4CD2-AE76-8011839390EF}" type="slidenum">
              <a:rPr lang="en-US" smtClean="0"/>
              <a:t>8</a:t>
            </a:fld>
            <a:endParaRPr lang="en-US"/>
          </a:p>
        </p:txBody>
      </p:sp>
    </p:spTree>
    <p:extLst>
      <p:ext uri="{BB962C8B-B14F-4D97-AF65-F5344CB8AC3E}">
        <p14:creationId xmlns:p14="http://schemas.microsoft.com/office/powerpoint/2010/main" val="40682462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This was actually the main motivation behind our research.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We wanted to check whether google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You are already familiar with Google trends. We had several sessions on this.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Google trend….</a:t>
            </a:r>
            <a:endParaRPr lang="en-US" dirty="0"/>
          </a:p>
        </p:txBody>
      </p:sp>
      <p:sp>
        <p:nvSpPr>
          <p:cNvPr id="4" name="Slide Number Placeholder 3"/>
          <p:cNvSpPr>
            <a:spLocks noGrp="1"/>
          </p:cNvSpPr>
          <p:nvPr>
            <p:ph type="sldNum" sz="quarter" idx="5"/>
          </p:nvPr>
        </p:nvSpPr>
        <p:spPr/>
        <p:txBody>
          <a:bodyPr/>
          <a:lstStyle/>
          <a:p>
            <a:fld id="{57442E59-7E7C-4CD2-AE76-8011839390EF}" type="slidenum">
              <a:rPr lang="en-US" smtClean="0"/>
              <a:t>9</a:t>
            </a:fld>
            <a:endParaRPr lang="en-US"/>
          </a:p>
        </p:txBody>
      </p:sp>
    </p:spTree>
    <p:extLst>
      <p:ext uri="{BB962C8B-B14F-4D97-AF65-F5344CB8AC3E}">
        <p14:creationId xmlns:p14="http://schemas.microsoft.com/office/powerpoint/2010/main" val="38946324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study, we restricted our search parameters to the time frame spanning from December 2019 to April 2024.</a:t>
            </a:r>
          </a:p>
          <a:p>
            <a:endParaRPr lang="en-US" dirty="0"/>
          </a:p>
          <a:p>
            <a:r>
              <a:rPr lang="en-US" dirty="0"/>
              <a:t>Through this study we aimed to answer two key questions: Q1…… Q2……</a:t>
            </a:r>
          </a:p>
          <a:p>
            <a:endParaRPr lang="en-US" dirty="0"/>
          </a:p>
          <a:p>
            <a:r>
              <a:rPr lang="en-US" b="1" dirty="0"/>
              <a:t>Choosing</a:t>
            </a:r>
            <a:r>
              <a:rPr lang="en-US" dirty="0"/>
              <a:t> the right search term in google trends is very important .</a:t>
            </a:r>
          </a:p>
          <a:p>
            <a:endParaRPr lang="en-US" dirty="0"/>
          </a:p>
          <a:p>
            <a:r>
              <a:rPr lang="en-US" dirty="0"/>
              <a:t>We selected …</a:t>
            </a:r>
          </a:p>
          <a:p>
            <a:endParaRPr lang="en-US" dirty="0"/>
          </a:p>
          <a:p>
            <a:r>
              <a:rPr lang="en-US" dirty="0"/>
              <a:t>In this study we concentrated on …</a:t>
            </a:r>
          </a:p>
          <a:p>
            <a:endParaRPr lang="en-US" dirty="0"/>
          </a:p>
          <a:p>
            <a:r>
              <a:rPr lang="en-US" dirty="0"/>
              <a:t>We also avoided acronyms………. Because our focus was on  specific tools….</a:t>
            </a:r>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57442E59-7E7C-4CD2-AE76-8011839390EF}" type="slidenum">
              <a:rPr lang="en-US" smtClean="0"/>
              <a:t>10</a:t>
            </a:fld>
            <a:endParaRPr lang="en-US"/>
          </a:p>
        </p:txBody>
      </p:sp>
    </p:spTree>
    <p:extLst>
      <p:ext uri="{BB962C8B-B14F-4D97-AF65-F5344CB8AC3E}">
        <p14:creationId xmlns:p14="http://schemas.microsoft.com/office/powerpoint/2010/main" val="386323291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927224"/>
            <a:ext cx="9144000" cy="2151063"/>
          </a:xfrm>
        </p:spPr>
        <p:txBody>
          <a:bodyPr anchor="b"/>
          <a:lstStyle>
            <a:lvl1pPr algn="ctr">
              <a:defRPr sz="6000" b="1"/>
            </a:lvl1pPr>
          </a:lstStyle>
          <a:p>
            <a:r>
              <a:rPr lang="en-US" dirty="0"/>
              <a:t>Click to edit Master title style</a:t>
            </a:r>
            <a:endParaRPr lang="en-GB" dirty="0"/>
          </a:p>
        </p:txBody>
      </p:sp>
      <p:sp>
        <p:nvSpPr>
          <p:cNvPr id="3" name="Subtitle 2"/>
          <p:cNvSpPr>
            <a:spLocks noGrp="1"/>
          </p:cNvSpPr>
          <p:nvPr>
            <p:ph type="subTitle" idx="1"/>
          </p:nvPr>
        </p:nvSpPr>
        <p:spPr>
          <a:xfrm>
            <a:off x="1524000" y="4170363"/>
            <a:ext cx="9144000" cy="1655762"/>
          </a:xfrm>
        </p:spPr>
        <p:txBody>
          <a:bodyPr/>
          <a:lstStyle>
            <a:lvl1pPr marL="0" indent="0" algn="ctr">
              <a:buNone/>
              <a:defRPr sz="2400">
                <a:solidFill>
                  <a:srgbClr val="9A441E"/>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sp>
        <p:nvSpPr>
          <p:cNvPr id="4" name="Date Placeholder 3"/>
          <p:cNvSpPr>
            <a:spLocks noGrp="1"/>
          </p:cNvSpPr>
          <p:nvPr>
            <p:ph type="dt" sz="half" idx="10"/>
          </p:nvPr>
        </p:nvSpPr>
        <p:spPr/>
        <p:txBody>
          <a:bodyPr/>
          <a:lstStyle>
            <a:lvl1pPr>
              <a:defRPr>
                <a:solidFill>
                  <a:srgbClr val="9A441E"/>
                </a:solidFill>
              </a:defRPr>
            </a:lvl1pPr>
          </a:lstStyle>
          <a:p>
            <a:fld id="{37D31883-6982-40A8-B727-A32D93CABEA9}" type="datetime1">
              <a:rPr lang="en-GB" smtClean="0"/>
              <a:t>28/06/2024</a:t>
            </a:fld>
            <a:endParaRPr lang="en-GB"/>
          </a:p>
        </p:txBody>
      </p:sp>
      <p:sp>
        <p:nvSpPr>
          <p:cNvPr id="5" name="Footer Placeholder 4"/>
          <p:cNvSpPr>
            <a:spLocks noGrp="1"/>
          </p:cNvSpPr>
          <p:nvPr>
            <p:ph type="ftr" sz="quarter" idx="11"/>
          </p:nvPr>
        </p:nvSpPr>
        <p:spPr/>
        <p:txBody>
          <a:bodyPr/>
          <a:lstStyle>
            <a:lvl1pPr>
              <a:defRPr>
                <a:solidFill>
                  <a:srgbClr val="9A441E"/>
                </a:solidFill>
              </a:defRPr>
            </a:lvl1pPr>
          </a:lstStyle>
          <a:p>
            <a:endParaRPr lang="en-GB"/>
          </a:p>
        </p:txBody>
      </p:sp>
      <p:sp>
        <p:nvSpPr>
          <p:cNvPr id="6" name="Slide Number Placeholder 5"/>
          <p:cNvSpPr>
            <a:spLocks noGrp="1"/>
          </p:cNvSpPr>
          <p:nvPr>
            <p:ph type="sldNum" sz="quarter" idx="12"/>
          </p:nvPr>
        </p:nvSpPr>
        <p:spPr/>
        <p:txBody>
          <a:bodyPr/>
          <a:lstStyle>
            <a:lvl1pPr>
              <a:defRPr>
                <a:solidFill>
                  <a:srgbClr val="9A441E"/>
                </a:solidFill>
              </a:defRPr>
            </a:lvl1pPr>
          </a:lstStyle>
          <a:p>
            <a:fld id="{88DB4422-1BD0-49AA-A557-07A49831017A}" type="slidenum">
              <a:rPr lang="en-GB" smtClean="0"/>
              <a:pPr/>
              <a:t>‹#›</a:t>
            </a:fld>
            <a:endParaRPr lang="en-GB"/>
          </a:p>
        </p:txBody>
      </p:sp>
    </p:spTree>
    <p:extLst>
      <p:ext uri="{BB962C8B-B14F-4D97-AF65-F5344CB8AC3E}">
        <p14:creationId xmlns:p14="http://schemas.microsoft.com/office/powerpoint/2010/main" val="26584152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D7559D0C-BF6A-4396-A9F2-1A514F6B35F7}" type="datetime1">
              <a:rPr lang="en-GB" smtClean="0"/>
              <a:t>28/06/2024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8DB4422-1BD0-49AA-A557-07A49831017A}" type="slidenum">
              <a:rPr lang="en-GB" smtClean="0"/>
              <a:t>‹#›</a:t>
            </a:fld>
            <a:endParaRPr lang="en-GB"/>
          </a:p>
        </p:txBody>
      </p:sp>
    </p:spTree>
    <p:extLst>
      <p:ext uri="{BB962C8B-B14F-4D97-AF65-F5344CB8AC3E}">
        <p14:creationId xmlns:p14="http://schemas.microsoft.com/office/powerpoint/2010/main" val="17463663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CC500E1A-1217-49D6-BBFD-08D13AB9A827}" type="datetime1">
              <a:rPr lang="en-GB" smtClean="0"/>
              <a:t>28/06/2024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8DB4422-1BD0-49AA-A557-07A49831017A}" type="slidenum">
              <a:rPr lang="en-GB" smtClean="0"/>
              <a:t>‹#›</a:t>
            </a:fld>
            <a:endParaRPr lang="en-GB"/>
          </a:p>
        </p:txBody>
      </p:sp>
    </p:spTree>
    <p:extLst>
      <p:ext uri="{BB962C8B-B14F-4D97-AF65-F5344CB8AC3E}">
        <p14:creationId xmlns:p14="http://schemas.microsoft.com/office/powerpoint/2010/main" val="42039074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03956734-475F-48E5-8D69-1F44FB16E866}" type="datetime1">
              <a:rPr lang="en-GB" smtClean="0"/>
              <a:t>28/06/2024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8DB4422-1BD0-49AA-A557-07A49831017A}" type="slidenum">
              <a:rPr lang="en-GB" smtClean="0"/>
              <a:t>‹#›</a:t>
            </a:fld>
            <a:endParaRPr lang="en-GB"/>
          </a:p>
        </p:txBody>
      </p:sp>
    </p:spTree>
    <p:extLst>
      <p:ext uri="{BB962C8B-B14F-4D97-AF65-F5344CB8AC3E}">
        <p14:creationId xmlns:p14="http://schemas.microsoft.com/office/powerpoint/2010/main" val="19327461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DC54C1DD-F47D-4D39-9488-B53B48EA7090}" type="datetime1">
              <a:rPr lang="en-GB" smtClean="0"/>
              <a:t>28/06/2024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8DB4422-1BD0-49AA-A557-07A49831017A}" type="slidenum">
              <a:rPr lang="en-GB" smtClean="0"/>
              <a:t>‹#›</a:t>
            </a:fld>
            <a:endParaRPr lang="en-GB"/>
          </a:p>
        </p:txBody>
      </p:sp>
    </p:spTree>
    <p:extLst>
      <p:ext uri="{BB962C8B-B14F-4D97-AF65-F5344CB8AC3E}">
        <p14:creationId xmlns:p14="http://schemas.microsoft.com/office/powerpoint/2010/main" val="37857502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p:txBody>
          <a:bodyPr/>
          <a:lstStyle/>
          <a:p>
            <a:fld id="{45608A94-5750-46EA-9AC9-34F6E1E72359}" type="datetime1">
              <a:rPr lang="en-GB" smtClean="0"/>
              <a:t>28/06/2024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88DB4422-1BD0-49AA-A557-07A49831017A}" type="slidenum">
              <a:rPr lang="en-GB" smtClean="0"/>
              <a:t>‹#›</a:t>
            </a:fld>
            <a:endParaRPr lang="en-GB"/>
          </a:p>
        </p:txBody>
      </p:sp>
    </p:spTree>
    <p:extLst>
      <p:ext uri="{BB962C8B-B14F-4D97-AF65-F5344CB8AC3E}">
        <p14:creationId xmlns:p14="http://schemas.microsoft.com/office/powerpoint/2010/main" val="33019835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p:cNvSpPr>
            <a:spLocks noGrp="1"/>
          </p:cNvSpPr>
          <p:nvPr>
            <p:ph type="dt" sz="half" idx="10"/>
          </p:nvPr>
        </p:nvSpPr>
        <p:spPr/>
        <p:txBody>
          <a:bodyPr/>
          <a:lstStyle/>
          <a:p>
            <a:fld id="{84D4E4C3-9155-4CE9-90C4-58B544EDAF05}" type="datetime1">
              <a:rPr lang="en-GB" smtClean="0"/>
              <a:t>28/06/2024</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88DB4422-1BD0-49AA-A557-07A49831017A}" type="slidenum">
              <a:rPr lang="en-GB" smtClean="0"/>
              <a:t>‹#›</a:t>
            </a:fld>
            <a:endParaRPr lang="en-GB"/>
          </a:p>
        </p:txBody>
      </p:sp>
    </p:spTree>
    <p:extLst>
      <p:ext uri="{BB962C8B-B14F-4D97-AF65-F5344CB8AC3E}">
        <p14:creationId xmlns:p14="http://schemas.microsoft.com/office/powerpoint/2010/main" val="2048877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2"/>
          <p:cNvSpPr>
            <a:spLocks noGrp="1"/>
          </p:cNvSpPr>
          <p:nvPr>
            <p:ph type="dt" sz="half" idx="10"/>
          </p:nvPr>
        </p:nvSpPr>
        <p:spPr/>
        <p:txBody>
          <a:bodyPr/>
          <a:lstStyle/>
          <a:p>
            <a:fld id="{81A02784-D231-4E25-9E51-BBD1349A6176}" type="datetime1">
              <a:rPr lang="en-GB" smtClean="0"/>
              <a:t>28/06/2024</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88DB4422-1BD0-49AA-A557-07A49831017A}" type="slidenum">
              <a:rPr lang="en-GB" smtClean="0"/>
              <a:t>‹#›</a:t>
            </a:fld>
            <a:endParaRPr lang="en-GB"/>
          </a:p>
        </p:txBody>
      </p:sp>
    </p:spTree>
    <p:extLst>
      <p:ext uri="{BB962C8B-B14F-4D97-AF65-F5344CB8AC3E}">
        <p14:creationId xmlns:p14="http://schemas.microsoft.com/office/powerpoint/2010/main" val="34776137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45A0369-991C-4C78-983D-E2488CBF1FCF}" type="datetime1">
              <a:rPr lang="en-GB" smtClean="0"/>
              <a:t>28/06/2024</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88DB4422-1BD0-49AA-A557-07A49831017A}" type="slidenum">
              <a:rPr lang="en-GB" smtClean="0"/>
              <a:t>‹#›</a:t>
            </a:fld>
            <a:endParaRPr lang="en-GB"/>
          </a:p>
        </p:txBody>
      </p:sp>
    </p:spTree>
    <p:extLst>
      <p:ext uri="{BB962C8B-B14F-4D97-AF65-F5344CB8AC3E}">
        <p14:creationId xmlns:p14="http://schemas.microsoft.com/office/powerpoint/2010/main" val="12512335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14D6CED6-499E-44A8-8701-C5647131A340}" type="datetime1">
              <a:rPr lang="en-GB" smtClean="0"/>
              <a:t>28/06/2024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88DB4422-1BD0-49AA-A557-07A49831017A}" type="slidenum">
              <a:rPr lang="en-GB" smtClean="0"/>
              <a:t>‹#›</a:t>
            </a:fld>
            <a:endParaRPr lang="en-GB"/>
          </a:p>
        </p:txBody>
      </p:sp>
    </p:spTree>
    <p:extLst>
      <p:ext uri="{BB962C8B-B14F-4D97-AF65-F5344CB8AC3E}">
        <p14:creationId xmlns:p14="http://schemas.microsoft.com/office/powerpoint/2010/main" val="38767109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7A012ED-737D-436E-BD4B-A8CE738081A5}" type="datetime1">
              <a:rPr lang="en-GB" smtClean="0"/>
              <a:t>28/06/2024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88DB4422-1BD0-49AA-A557-07A49831017A}" type="slidenum">
              <a:rPr lang="en-GB" smtClean="0"/>
              <a:t>‹#›</a:t>
            </a:fld>
            <a:endParaRPr lang="en-GB"/>
          </a:p>
        </p:txBody>
      </p:sp>
    </p:spTree>
    <p:extLst>
      <p:ext uri="{BB962C8B-B14F-4D97-AF65-F5344CB8AC3E}">
        <p14:creationId xmlns:p14="http://schemas.microsoft.com/office/powerpoint/2010/main" val="20662217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428626"/>
            <a:ext cx="10515600" cy="1371600"/>
          </a:xfrm>
          <a:prstGeom prst="rect">
            <a:avLst/>
          </a:prstGeom>
        </p:spPr>
        <p:txBody>
          <a:bodyPr vert="horz" lIns="91440" tIns="45720" rIns="91440" bIns="45720" rtlCol="0" anchor="ctr">
            <a:normAutofit/>
          </a:bodyPr>
          <a:lstStyle/>
          <a:p>
            <a:r>
              <a:rPr lang="en-US" dirty="0"/>
              <a:t>Click to edit Master title style</a:t>
            </a:r>
            <a:endParaRPr lang="en-GB" dirty="0"/>
          </a:p>
        </p:txBody>
      </p:sp>
      <p:sp>
        <p:nvSpPr>
          <p:cNvPr id="3" name="Text Placeholder 2"/>
          <p:cNvSpPr>
            <a:spLocks noGrp="1"/>
          </p:cNvSpPr>
          <p:nvPr>
            <p:ph type="body" idx="1"/>
          </p:nvPr>
        </p:nvSpPr>
        <p:spPr>
          <a:xfrm>
            <a:off x="838200" y="1943100"/>
            <a:ext cx="10515600" cy="4233862"/>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bg1"/>
                </a:solidFill>
              </a:defRPr>
            </a:lvl1pPr>
          </a:lstStyle>
          <a:p>
            <a:fld id="{ACDFFD40-2F34-4069-896E-C09CFCBCAE6A}" type="datetime1">
              <a:rPr lang="en-GB" smtClean="0"/>
              <a:t>28/06/2024</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bg1"/>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bg1"/>
                </a:solidFill>
              </a:defRPr>
            </a:lvl1pPr>
          </a:lstStyle>
          <a:p>
            <a:fld id="{88DB4422-1BD0-49AA-A557-07A49831017A}" type="slidenum">
              <a:rPr lang="en-GB" smtClean="0"/>
              <a:pPr/>
              <a:t>‹#›</a:t>
            </a:fld>
            <a:endParaRPr lang="en-GB"/>
          </a:p>
        </p:txBody>
      </p:sp>
    </p:spTree>
    <p:extLst>
      <p:ext uri="{BB962C8B-B14F-4D97-AF65-F5344CB8AC3E}">
        <p14:creationId xmlns:p14="http://schemas.microsoft.com/office/powerpoint/2010/main" val="20994869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0.jpeg"/></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2.jpeg"/></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4.jpeg"/></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6.jpeg"/></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8.jpeg"/></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30.jpeg"/></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jpeg"/><Relationship Id="rId7"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jpeg"/><Relationship Id="rId4" Type="http://schemas.openxmlformats.org/officeDocument/2006/relationships/image" Target="../media/image5.jpeg"/><Relationship Id="rId9" Type="http://schemas.openxmlformats.org/officeDocument/2006/relationships/image" Target="../media/image10.jpeg"/></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4.jpeg"/></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38.jpeg"/></Relationships>
</file>

<file path=ppt/slides/_rels/slide2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1.jpeg"/><Relationship Id="rId7" Type="http://schemas.openxmlformats.org/officeDocument/2006/relationships/image" Target="../media/image8.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jpeg"/><Relationship Id="rId10" Type="http://schemas.openxmlformats.org/officeDocument/2006/relationships/image" Target="../media/image42.png"/><Relationship Id="rId4" Type="http://schemas.openxmlformats.org/officeDocument/2006/relationships/image" Target="../media/image5.jpeg"/><Relationship Id="rId9" Type="http://schemas.openxmlformats.org/officeDocument/2006/relationships/image" Target="../media/image10.jpe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6754F97-F3E9-414E-9313-33D505BA1111}"/>
              </a:ext>
            </a:extLst>
          </p:cNvPr>
          <p:cNvSpPr>
            <a:spLocks noGrp="1"/>
          </p:cNvSpPr>
          <p:nvPr>
            <p:ph type="ctrTitle"/>
          </p:nvPr>
        </p:nvSpPr>
        <p:spPr>
          <a:xfrm>
            <a:off x="622766" y="1685417"/>
            <a:ext cx="11102109" cy="2151063"/>
          </a:xfrm>
        </p:spPr>
        <p:txBody>
          <a:bodyPr>
            <a:noAutofit/>
          </a:bodyPr>
          <a:lstStyle/>
          <a:p>
            <a:r>
              <a:rPr lang="en-US" sz="4000" dirty="0"/>
              <a:t>From Crisis to Opportunity: A Google Trends Analysis of Global Interest in Distance Education Tools </a:t>
            </a:r>
            <a:br>
              <a:rPr lang="en-US" sz="4000" dirty="0"/>
            </a:br>
            <a:r>
              <a:rPr lang="en-US" sz="4000" dirty="0"/>
              <a:t>During and Post the COVID-19 Pandemic</a:t>
            </a:r>
            <a:endParaRPr lang="es-ES" sz="4000" dirty="0"/>
          </a:p>
        </p:txBody>
      </p:sp>
      <p:sp>
        <p:nvSpPr>
          <p:cNvPr id="3" name="Subtítulo 2">
            <a:extLst>
              <a:ext uri="{FF2B5EF4-FFF2-40B4-BE49-F238E27FC236}">
                <a16:creationId xmlns:a16="http://schemas.microsoft.com/office/drawing/2014/main" id="{1A20E526-B6D9-426E-8E94-95DDF899F302}"/>
              </a:ext>
            </a:extLst>
          </p:cNvPr>
          <p:cNvSpPr>
            <a:spLocks noGrp="1"/>
          </p:cNvSpPr>
          <p:nvPr>
            <p:ph type="subTitle" idx="1"/>
          </p:nvPr>
        </p:nvSpPr>
        <p:spPr>
          <a:xfrm>
            <a:off x="1524000" y="4252694"/>
            <a:ext cx="9144000" cy="2239460"/>
          </a:xfrm>
        </p:spPr>
        <p:txBody>
          <a:bodyPr>
            <a:normAutofit fontScale="55000" lnSpcReduction="20000"/>
          </a:bodyPr>
          <a:lstStyle/>
          <a:p>
            <a:endParaRPr lang="en-US" dirty="0"/>
          </a:p>
          <a:p>
            <a:endParaRPr lang="en-US" dirty="0"/>
          </a:p>
          <a:p>
            <a:r>
              <a:rPr lang="en-US" sz="4600" b="1" dirty="0"/>
              <a:t>Priyanga Dilini Talagala </a:t>
            </a:r>
          </a:p>
          <a:p>
            <a:r>
              <a:rPr lang="en-US" sz="3300" dirty="0"/>
              <a:t>Senior Lecturer </a:t>
            </a:r>
          </a:p>
          <a:p>
            <a:r>
              <a:rPr lang="en-US" sz="3300" dirty="0"/>
              <a:t>Department of Computational Mathematics</a:t>
            </a:r>
          </a:p>
          <a:p>
            <a:r>
              <a:rPr lang="en-US" sz="3300" dirty="0"/>
              <a:t> University of Moratuwa, Sri Lanka</a:t>
            </a:r>
          </a:p>
          <a:p>
            <a:r>
              <a:rPr lang="en-US" sz="3300" dirty="0">
                <a:solidFill>
                  <a:schemeClr val="tx1"/>
                </a:solidFill>
              </a:rPr>
              <a:t>June 28, 2024</a:t>
            </a:r>
          </a:p>
          <a:p>
            <a:endParaRPr lang="es-ES" dirty="0"/>
          </a:p>
        </p:txBody>
      </p:sp>
      <p:pic>
        <p:nvPicPr>
          <p:cNvPr id="5" name="Picture 4" descr="A qr code with a white background&#10;&#10;Description automatically generated">
            <a:extLst>
              <a:ext uri="{FF2B5EF4-FFF2-40B4-BE49-F238E27FC236}">
                <a16:creationId xmlns:a16="http://schemas.microsoft.com/office/drawing/2014/main" id="{E2E547B1-79F4-5C2C-B054-CEF795AC08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38836" y="4706115"/>
            <a:ext cx="1786039" cy="1786039"/>
          </a:xfrm>
          <a:prstGeom prst="rect">
            <a:avLst/>
          </a:prstGeom>
        </p:spPr>
      </p:pic>
      <p:sp>
        <p:nvSpPr>
          <p:cNvPr id="7" name="TextBox 6">
            <a:extLst>
              <a:ext uri="{FF2B5EF4-FFF2-40B4-BE49-F238E27FC236}">
                <a16:creationId xmlns:a16="http://schemas.microsoft.com/office/drawing/2014/main" id="{4C74F3A0-1E06-384C-FB5C-17CFC7C6F4A0}"/>
              </a:ext>
            </a:extLst>
          </p:cNvPr>
          <p:cNvSpPr txBox="1"/>
          <p:nvPr/>
        </p:nvSpPr>
        <p:spPr>
          <a:xfrm>
            <a:off x="9938836" y="4252694"/>
            <a:ext cx="2069246" cy="369332"/>
          </a:xfrm>
          <a:prstGeom prst="rect">
            <a:avLst/>
          </a:prstGeom>
          <a:noFill/>
        </p:spPr>
        <p:txBody>
          <a:bodyPr wrap="square">
            <a:spAutoFit/>
          </a:bodyPr>
          <a:lstStyle/>
          <a:p>
            <a:r>
              <a:rPr lang="en-US" sz="1800" dirty="0"/>
              <a:t>Slides available at</a:t>
            </a:r>
            <a:endParaRPr lang="en-US" dirty="0"/>
          </a:p>
        </p:txBody>
      </p:sp>
    </p:spTree>
    <p:extLst>
      <p:ext uri="{BB962C8B-B14F-4D97-AF65-F5344CB8AC3E}">
        <p14:creationId xmlns:p14="http://schemas.microsoft.com/office/powerpoint/2010/main" val="24266915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A606FCF-4856-A2F3-D84A-2FCF53309F07}"/>
              </a:ext>
            </a:extLst>
          </p:cNvPr>
          <p:cNvSpPr>
            <a:spLocks noGrp="1"/>
          </p:cNvSpPr>
          <p:nvPr>
            <p:ph idx="1"/>
          </p:nvPr>
        </p:nvSpPr>
        <p:spPr>
          <a:xfrm>
            <a:off x="838200" y="1060315"/>
            <a:ext cx="10515600" cy="5116647"/>
          </a:xfrm>
        </p:spPr>
        <p:txBody>
          <a:bodyPr>
            <a:normAutofit/>
          </a:bodyPr>
          <a:lstStyle/>
          <a:p>
            <a:pPr>
              <a:lnSpc>
                <a:spcPct val="100000"/>
              </a:lnSpc>
              <a:buFont typeface="Arial" panose="020B0604020202020204" pitchFamily="34" charset="0"/>
              <a:buChar char="•"/>
            </a:pPr>
            <a:r>
              <a:rPr lang="en-US" sz="2400" b="1" dirty="0"/>
              <a:t>Timeframe:</a:t>
            </a:r>
            <a:r>
              <a:rPr lang="en-US" sz="2400" dirty="0"/>
              <a:t> December 2019 to April 2024</a:t>
            </a:r>
          </a:p>
          <a:p>
            <a:pPr>
              <a:lnSpc>
                <a:spcPct val="100000"/>
              </a:lnSpc>
              <a:buFont typeface="Arial" panose="020B0604020202020204" pitchFamily="34" charset="0"/>
              <a:buChar char="•"/>
            </a:pPr>
            <a:r>
              <a:rPr lang="en-US" sz="2400" b="1" dirty="0"/>
              <a:t>Key Questions:</a:t>
            </a:r>
            <a:endParaRPr lang="en-US" sz="2400" dirty="0"/>
          </a:p>
          <a:p>
            <a:pPr marL="742950" lvl="1" indent="-285750">
              <a:lnSpc>
                <a:spcPct val="100000"/>
              </a:lnSpc>
              <a:buFont typeface="Arial" panose="020B0604020202020204" pitchFamily="34" charset="0"/>
              <a:buChar char="•"/>
            </a:pPr>
            <a:r>
              <a:rPr lang="en-US" dirty="0"/>
              <a:t>What solutions have emerged to meet the demands of distance education during and after COVID-19? </a:t>
            </a:r>
            <a:r>
              <a:rPr lang="en-US" dirty="0">
                <a:solidFill>
                  <a:srgbClr val="FF0000"/>
                </a:solidFill>
              </a:rPr>
              <a:t>(Emergent Solutions)</a:t>
            </a:r>
          </a:p>
          <a:p>
            <a:pPr marL="742950" lvl="1" indent="-285750">
              <a:lnSpc>
                <a:spcPct val="100000"/>
              </a:lnSpc>
              <a:buFont typeface="Arial" panose="020B0604020202020204" pitchFamily="34" charset="0"/>
              <a:buChar char="•"/>
            </a:pPr>
            <a:r>
              <a:rPr lang="en-US" dirty="0"/>
              <a:t>Which distance learning solutions have gained widespread attention and public interest? </a:t>
            </a:r>
            <a:r>
              <a:rPr lang="en-US" dirty="0">
                <a:solidFill>
                  <a:srgbClr val="FF0000"/>
                </a:solidFill>
              </a:rPr>
              <a:t>(Public Interest)</a:t>
            </a:r>
          </a:p>
          <a:p>
            <a:pPr marL="285750" indent="-285750">
              <a:lnSpc>
                <a:spcPct val="100000"/>
              </a:lnSpc>
            </a:pPr>
            <a:r>
              <a:rPr lang="en-US" sz="2400" dirty="0"/>
              <a:t>Selected search terms based on UNESCO's list of distance learning solutions (UNESCO, 2020).</a:t>
            </a:r>
          </a:p>
          <a:p>
            <a:pPr marL="285750" indent="-285750">
              <a:lnSpc>
                <a:spcPct val="100000"/>
              </a:lnSpc>
            </a:pPr>
            <a:r>
              <a:rPr lang="en-US" sz="2400" dirty="0"/>
              <a:t>Concentrated on the education category to improve data relevance and accuracy (Vaughan &amp; Romero‐</a:t>
            </a:r>
            <a:r>
              <a:rPr lang="en-US" sz="2400" dirty="0" err="1"/>
              <a:t>Frías</a:t>
            </a:r>
            <a:r>
              <a:rPr lang="en-US" sz="2400" dirty="0"/>
              <a:t>, 2014).</a:t>
            </a:r>
          </a:p>
          <a:p>
            <a:r>
              <a:rPr lang="en-US" sz="2400" dirty="0"/>
              <a:t>Avoided acronyms to prevent confusion, focusing on specific tools and techniques in the market (Vaughan &amp; Romero-Frias, 2014).</a:t>
            </a:r>
          </a:p>
        </p:txBody>
      </p:sp>
      <p:sp>
        <p:nvSpPr>
          <p:cNvPr id="4" name="Slide Number Placeholder 3">
            <a:extLst>
              <a:ext uri="{FF2B5EF4-FFF2-40B4-BE49-F238E27FC236}">
                <a16:creationId xmlns:a16="http://schemas.microsoft.com/office/drawing/2014/main" id="{A7475CC0-0C02-3F13-D7F0-9F0D460ABA6A}"/>
              </a:ext>
            </a:extLst>
          </p:cNvPr>
          <p:cNvSpPr>
            <a:spLocks noGrp="1"/>
          </p:cNvSpPr>
          <p:nvPr>
            <p:ph type="sldNum" sz="quarter" idx="12"/>
          </p:nvPr>
        </p:nvSpPr>
        <p:spPr/>
        <p:txBody>
          <a:bodyPr/>
          <a:lstStyle/>
          <a:p>
            <a:fld id="{88DB4422-1BD0-49AA-A557-07A49831017A}" type="slidenum">
              <a:rPr lang="en-GB" smtClean="0"/>
              <a:t>10</a:t>
            </a:fld>
            <a:endParaRPr lang="en-GB"/>
          </a:p>
        </p:txBody>
      </p:sp>
      <p:sp>
        <p:nvSpPr>
          <p:cNvPr id="6" name="TextBox 5">
            <a:extLst>
              <a:ext uri="{FF2B5EF4-FFF2-40B4-BE49-F238E27FC236}">
                <a16:creationId xmlns:a16="http://schemas.microsoft.com/office/drawing/2014/main" id="{05DA4A5A-447E-6664-28BD-430F30E9A554}"/>
              </a:ext>
            </a:extLst>
          </p:cNvPr>
          <p:cNvSpPr txBox="1"/>
          <p:nvPr/>
        </p:nvSpPr>
        <p:spPr>
          <a:xfrm>
            <a:off x="838200" y="253180"/>
            <a:ext cx="9326393" cy="553998"/>
          </a:xfrm>
          <a:prstGeom prst="rect">
            <a:avLst/>
          </a:prstGeom>
          <a:noFill/>
        </p:spPr>
        <p:txBody>
          <a:bodyPr wrap="square">
            <a:spAutoFit/>
          </a:bodyPr>
          <a:lstStyle/>
          <a:p>
            <a:r>
              <a:rPr lang="en-US" sz="3000" dirty="0"/>
              <a:t>Google Trends Analysis in Distance Education</a:t>
            </a:r>
          </a:p>
        </p:txBody>
      </p:sp>
    </p:spTree>
    <p:extLst>
      <p:ext uri="{BB962C8B-B14F-4D97-AF65-F5344CB8AC3E}">
        <p14:creationId xmlns:p14="http://schemas.microsoft.com/office/powerpoint/2010/main" val="2300704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E675C4-B1E7-78FE-0673-7A12AAC7906D}"/>
              </a:ext>
            </a:extLst>
          </p:cNvPr>
          <p:cNvSpPr>
            <a:spLocks noGrp="1"/>
          </p:cNvSpPr>
          <p:nvPr>
            <p:ph type="title"/>
          </p:nvPr>
        </p:nvSpPr>
        <p:spPr>
          <a:xfrm>
            <a:off x="604736" y="136525"/>
            <a:ext cx="10515600" cy="777604"/>
          </a:xfrm>
        </p:spPr>
        <p:txBody>
          <a:bodyPr>
            <a:normAutofit/>
          </a:bodyPr>
          <a:lstStyle/>
          <a:p>
            <a:r>
              <a:rPr lang="en-US" sz="3200" dirty="0"/>
              <a:t>Segmentation of Analysis</a:t>
            </a:r>
          </a:p>
        </p:txBody>
      </p:sp>
      <p:sp>
        <p:nvSpPr>
          <p:cNvPr id="3" name="Content Placeholder 2">
            <a:extLst>
              <a:ext uri="{FF2B5EF4-FFF2-40B4-BE49-F238E27FC236}">
                <a16:creationId xmlns:a16="http://schemas.microsoft.com/office/drawing/2014/main" id="{5F1F7283-B048-F3F7-C900-B6CD40FEA042}"/>
              </a:ext>
            </a:extLst>
          </p:cNvPr>
          <p:cNvSpPr>
            <a:spLocks noGrp="1"/>
          </p:cNvSpPr>
          <p:nvPr>
            <p:ph idx="1"/>
          </p:nvPr>
        </p:nvSpPr>
        <p:spPr>
          <a:xfrm>
            <a:off x="838200" y="943634"/>
            <a:ext cx="10515600" cy="4970732"/>
          </a:xfrm>
        </p:spPr>
        <p:txBody>
          <a:bodyPr>
            <a:normAutofit fontScale="92500" lnSpcReduction="10000"/>
          </a:bodyPr>
          <a:lstStyle/>
          <a:p>
            <a:r>
              <a:rPr lang="en-US" dirty="0"/>
              <a:t>Digital learning management systems</a:t>
            </a:r>
          </a:p>
          <a:p>
            <a:r>
              <a:rPr lang="en-US" dirty="0"/>
              <a:t>Systems designed for basic mobile phone usage</a:t>
            </a:r>
          </a:p>
          <a:p>
            <a:r>
              <a:rPr lang="en-US" dirty="0"/>
              <a:t>Systems with strong offline functionalities</a:t>
            </a:r>
          </a:p>
          <a:p>
            <a:r>
              <a:rPr lang="en-US" dirty="0"/>
              <a:t>Massive Open Online Course (MOOC) platforms</a:t>
            </a:r>
          </a:p>
          <a:p>
            <a:r>
              <a:rPr lang="en-US" dirty="0"/>
              <a:t>Self-directed learning resources</a:t>
            </a:r>
          </a:p>
          <a:p>
            <a:r>
              <a:rPr lang="en-US" dirty="0"/>
              <a:t>Mobile reading apps</a:t>
            </a:r>
          </a:p>
          <a:p>
            <a:r>
              <a:rPr lang="en-US" dirty="0"/>
              <a:t>Collaboration platforms facilitating live-video communication</a:t>
            </a:r>
          </a:p>
          <a:p>
            <a:r>
              <a:rPr lang="en-US" dirty="0"/>
              <a:t>Tools for educators to create digital learning content</a:t>
            </a:r>
          </a:p>
          <a:p>
            <a:r>
              <a:rPr lang="en-US" dirty="0"/>
              <a:t>External repositories of distance learning solutions</a:t>
            </a:r>
          </a:p>
          <a:p>
            <a:r>
              <a:rPr lang="en-US" dirty="0"/>
              <a:t>Tools for Online proctoring</a:t>
            </a:r>
          </a:p>
          <a:p>
            <a:r>
              <a:rPr lang="en-US" dirty="0"/>
              <a:t>Psychosocial support</a:t>
            </a:r>
          </a:p>
        </p:txBody>
      </p:sp>
      <p:sp>
        <p:nvSpPr>
          <p:cNvPr id="4" name="Slide Number Placeholder 3">
            <a:extLst>
              <a:ext uri="{FF2B5EF4-FFF2-40B4-BE49-F238E27FC236}">
                <a16:creationId xmlns:a16="http://schemas.microsoft.com/office/drawing/2014/main" id="{0AF2ACF0-D638-7CA0-90A5-74AF93E537F4}"/>
              </a:ext>
            </a:extLst>
          </p:cNvPr>
          <p:cNvSpPr>
            <a:spLocks noGrp="1"/>
          </p:cNvSpPr>
          <p:nvPr>
            <p:ph type="sldNum" sz="quarter" idx="12"/>
          </p:nvPr>
        </p:nvSpPr>
        <p:spPr/>
        <p:txBody>
          <a:bodyPr/>
          <a:lstStyle/>
          <a:p>
            <a:fld id="{88DB4422-1BD0-49AA-A557-07A49831017A}" type="slidenum">
              <a:rPr lang="en-GB" smtClean="0"/>
              <a:t>11</a:t>
            </a:fld>
            <a:endParaRPr lang="en-GB"/>
          </a:p>
        </p:txBody>
      </p:sp>
    </p:spTree>
    <p:extLst>
      <p:ext uri="{BB962C8B-B14F-4D97-AF65-F5344CB8AC3E}">
        <p14:creationId xmlns:p14="http://schemas.microsoft.com/office/powerpoint/2010/main" val="22743548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F1A536-E3FC-E385-0512-587FE5502E64}"/>
              </a:ext>
            </a:extLst>
          </p:cNvPr>
          <p:cNvSpPr>
            <a:spLocks noGrp="1"/>
          </p:cNvSpPr>
          <p:nvPr>
            <p:ph type="title"/>
          </p:nvPr>
        </p:nvSpPr>
        <p:spPr>
          <a:xfrm>
            <a:off x="575553" y="0"/>
            <a:ext cx="10515600" cy="1371600"/>
          </a:xfrm>
        </p:spPr>
        <p:txBody>
          <a:bodyPr>
            <a:normAutofit/>
          </a:bodyPr>
          <a:lstStyle/>
          <a:p>
            <a:r>
              <a:rPr lang="en-US" sz="3000" dirty="0"/>
              <a:t>Handling Google Trends Query Limitations</a:t>
            </a:r>
          </a:p>
        </p:txBody>
      </p:sp>
      <p:sp>
        <p:nvSpPr>
          <p:cNvPr id="3" name="Content Placeholder 2">
            <a:extLst>
              <a:ext uri="{FF2B5EF4-FFF2-40B4-BE49-F238E27FC236}">
                <a16:creationId xmlns:a16="http://schemas.microsoft.com/office/drawing/2014/main" id="{DF08D7A1-51F7-5B75-BEEC-C6286DBEC25F}"/>
              </a:ext>
            </a:extLst>
          </p:cNvPr>
          <p:cNvSpPr>
            <a:spLocks noGrp="1"/>
          </p:cNvSpPr>
          <p:nvPr>
            <p:ph idx="1"/>
          </p:nvPr>
        </p:nvSpPr>
        <p:spPr>
          <a:xfrm>
            <a:off x="575552" y="1312069"/>
            <a:ext cx="10778247" cy="4233862"/>
          </a:xfrm>
        </p:spPr>
        <p:txBody>
          <a:bodyPr>
            <a:noAutofit/>
          </a:bodyPr>
          <a:lstStyle/>
          <a:p>
            <a:pPr>
              <a:lnSpc>
                <a:spcPct val="100000"/>
              </a:lnSpc>
            </a:pPr>
            <a:r>
              <a:rPr lang="en-US" sz="2600" dirty="0"/>
              <a:t>In Google trends, it is possible to search for only up to five queries at a time. </a:t>
            </a:r>
          </a:p>
          <a:p>
            <a:pPr>
              <a:lnSpc>
                <a:spcPct val="100000"/>
              </a:lnSpc>
            </a:pPr>
            <a:r>
              <a:rPr lang="en-US" sz="2600" dirty="0"/>
              <a:t>Under each segmentation, we entered up to five distance learning tools at a time and recorded their relative ranking scores. </a:t>
            </a:r>
          </a:p>
          <a:p>
            <a:pPr>
              <a:lnSpc>
                <a:spcPct val="100000"/>
              </a:lnSpc>
            </a:pPr>
            <a:r>
              <a:rPr lang="en-US" sz="2600" dirty="0"/>
              <a:t>An iterative pairwise comparison was used to identify the tool with the highest relative ranking score during the study period.</a:t>
            </a:r>
          </a:p>
          <a:p>
            <a:pPr>
              <a:lnSpc>
                <a:spcPct val="100000"/>
              </a:lnSpc>
            </a:pPr>
            <a:r>
              <a:rPr lang="en-US" sz="2600" dirty="0"/>
              <a:t>Used this highest-ranked tool as a reference point for obtaining the relative ranking scores of other tools.</a:t>
            </a:r>
          </a:p>
        </p:txBody>
      </p:sp>
      <p:sp>
        <p:nvSpPr>
          <p:cNvPr id="4" name="Slide Number Placeholder 3">
            <a:extLst>
              <a:ext uri="{FF2B5EF4-FFF2-40B4-BE49-F238E27FC236}">
                <a16:creationId xmlns:a16="http://schemas.microsoft.com/office/drawing/2014/main" id="{A7F830F8-D90E-D75D-745D-FA7C63BD0F53}"/>
              </a:ext>
            </a:extLst>
          </p:cNvPr>
          <p:cNvSpPr>
            <a:spLocks noGrp="1"/>
          </p:cNvSpPr>
          <p:nvPr>
            <p:ph type="sldNum" sz="quarter" idx="12"/>
          </p:nvPr>
        </p:nvSpPr>
        <p:spPr/>
        <p:txBody>
          <a:bodyPr/>
          <a:lstStyle/>
          <a:p>
            <a:fld id="{88DB4422-1BD0-49AA-A557-07A49831017A}" type="slidenum">
              <a:rPr lang="en-GB" smtClean="0"/>
              <a:t>12</a:t>
            </a:fld>
            <a:endParaRPr lang="en-GB"/>
          </a:p>
        </p:txBody>
      </p:sp>
    </p:spTree>
    <p:extLst>
      <p:ext uri="{BB962C8B-B14F-4D97-AF65-F5344CB8AC3E}">
        <p14:creationId xmlns:p14="http://schemas.microsoft.com/office/powerpoint/2010/main" val="510682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C45968A-C287-2D3D-4598-7C2FB30053B9}"/>
              </a:ext>
            </a:extLst>
          </p:cNvPr>
          <p:cNvSpPr>
            <a:spLocks noGrp="1"/>
          </p:cNvSpPr>
          <p:nvPr>
            <p:ph type="sldNum" sz="quarter" idx="12"/>
          </p:nvPr>
        </p:nvSpPr>
        <p:spPr/>
        <p:txBody>
          <a:bodyPr/>
          <a:lstStyle/>
          <a:p>
            <a:fld id="{88DB4422-1BD0-49AA-A557-07A49831017A}" type="slidenum">
              <a:rPr lang="en-GB" smtClean="0"/>
              <a:t>13</a:t>
            </a:fld>
            <a:endParaRPr lang="en-GB"/>
          </a:p>
        </p:txBody>
      </p:sp>
      <p:pic>
        <p:nvPicPr>
          <p:cNvPr id="7" name="Picture 6" descr="A graph showing a number of data&#10;&#10;Description automatically generated with medium confidence">
            <a:extLst>
              <a:ext uri="{FF2B5EF4-FFF2-40B4-BE49-F238E27FC236}">
                <a16:creationId xmlns:a16="http://schemas.microsoft.com/office/drawing/2014/main" id="{0D4940DB-ACCF-1835-E8F2-567DA8E2E8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09418" y="136524"/>
            <a:ext cx="8073957" cy="6089177"/>
          </a:xfrm>
          <a:prstGeom prst="rect">
            <a:avLst/>
          </a:prstGeom>
        </p:spPr>
      </p:pic>
      <p:pic>
        <p:nvPicPr>
          <p:cNvPr id="3074" name="Picture 2" descr="Benefits of Using LMS for Schools and RTOs | Didasko Learning Resources">
            <a:extLst>
              <a:ext uri="{FF2B5EF4-FFF2-40B4-BE49-F238E27FC236}">
                <a16:creationId xmlns:a16="http://schemas.microsoft.com/office/drawing/2014/main" id="{F0E35A76-493C-BB63-F933-7BFB4A3A5BF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1013" y="-51189"/>
            <a:ext cx="4289899" cy="6407539"/>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BD43D0F7-B61D-CA4B-476F-DCC621C09FAA}"/>
              </a:ext>
            </a:extLst>
          </p:cNvPr>
          <p:cNvSpPr txBox="1"/>
          <p:nvPr/>
        </p:nvSpPr>
        <p:spPr>
          <a:xfrm>
            <a:off x="108625" y="5648620"/>
            <a:ext cx="3587886" cy="577081"/>
          </a:xfrm>
          <a:prstGeom prst="rect">
            <a:avLst/>
          </a:prstGeom>
          <a:solidFill>
            <a:srgbClr val="FFFFFF">
              <a:alpha val="43137"/>
            </a:srgbClr>
          </a:solidFill>
        </p:spPr>
        <p:txBody>
          <a:bodyPr wrap="square">
            <a:spAutoFit/>
          </a:bodyPr>
          <a:lstStyle/>
          <a:p>
            <a:r>
              <a:rPr lang="en-US" sz="1050" dirty="0"/>
              <a:t>Image Source: https://www.didasko-online.com/wp-content/uploads/2022/09/LMS-and-learning-icons-with-man-using-computer-as-background.jpg</a:t>
            </a:r>
          </a:p>
        </p:txBody>
      </p:sp>
    </p:spTree>
    <p:extLst>
      <p:ext uri="{BB962C8B-B14F-4D97-AF65-F5344CB8AC3E}">
        <p14:creationId xmlns:p14="http://schemas.microsoft.com/office/powerpoint/2010/main" val="17580826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A5A99A9-DA91-FB82-F1C1-11B3E3844DD0}"/>
              </a:ext>
            </a:extLst>
          </p:cNvPr>
          <p:cNvSpPr>
            <a:spLocks noGrp="1"/>
          </p:cNvSpPr>
          <p:nvPr>
            <p:ph type="sldNum" sz="quarter" idx="12"/>
          </p:nvPr>
        </p:nvSpPr>
        <p:spPr/>
        <p:txBody>
          <a:bodyPr/>
          <a:lstStyle/>
          <a:p>
            <a:fld id="{88DB4422-1BD0-49AA-A557-07A49831017A}" type="slidenum">
              <a:rPr lang="en-GB" smtClean="0"/>
              <a:t>14</a:t>
            </a:fld>
            <a:endParaRPr lang="en-GB"/>
          </a:p>
        </p:txBody>
      </p:sp>
      <p:pic>
        <p:nvPicPr>
          <p:cNvPr id="6" name="Picture 5" descr="A graph of a course&#10;&#10;Description automatically generated">
            <a:extLst>
              <a:ext uri="{FF2B5EF4-FFF2-40B4-BE49-F238E27FC236}">
                <a16:creationId xmlns:a16="http://schemas.microsoft.com/office/drawing/2014/main" id="{AA896708-D204-DE60-CF01-C1066742E9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17523" y="136525"/>
            <a:ext cx="7808726" cy="5719527"/>
          </a:xfrm>
          <a:prstGeom prst="rect">
            <a:avLst/>
          </a:prstGeom>
        </p:spPr>
      </p:pic>
      <p:pic>
        <p:nvPicPr>
          <p:cNvPr id="12290" name="Picture 2" descr="What You Need to Know About online Education and How to Launch Your First  Online Course - IntelligentHQ">
            <a:extLst>
              <a:ext uri="{FF2B5EF4-FFF2-40B4-BE49-F238E27FC236}">
                <a16:creationId xmlns:a16="http://schemas.microsoft.com/office/drawing/2014/main" id="{D237641B-2EEE-44B8-950F-0A5112D115A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7939"/>
          <a:stretch/>
        </p:blipFill>
        <p:spPr bwMode="auto">
          <a:xfrm>
            <a:off x="0" y="0"/>
            <a:ext cx="3939702" cy="635635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83C81A47-C4F4-1B73-134C-BEB21A55041B}"/>
              </a:ext>
            </a:extLst>
          </p:cNvPr>
          <p:cNvSpPr txBox="1"/>
          <p:nvPr/>
        </p:nvSpPr>
        <p:spPr>
          <a:xfrm>
            <a:off x="365751" y="5664208"/>
            <a:ext cx="3107176" cy="577081"/>
          </a:xfrm>
          <a:prstGeom prst="rect">
            <a:avLst/>
          </a:prstGeom>
          <a:solidFill>
            <a:srgbClr val="FFFFFF">
              <a:alpha val="50196"/>
            </a:srgbClr>
          </a:solidFill>
        </p:spPr>
        <p:txBody>
          <a:bodyPr wrap="square">
            <a:spAutoFit/>
          </a:bodyPr>
          <a:lstStyle/>
          <a:p>
            <a:r>
              <a:rPr lang="en-US" sz="1050" dirty="0"/>
              <a:t>Image Source: https://www.intelligenthq.com/wp-content/uploads/2018/06/Online-course-certificates.jpg</a:t>
            </a:r>
          </a:p>
        </p:txBody>
      </p:sp>
    </p:spTree>
    <p:extLst>
      <p:ext uri="{BB962C8B-B14F-4D97-AF65-F5344CB8AC3E}">
        <p14:creationId xmlns:p14="http://schemas.microsoft.com/office/powerpoint/2010/main" val="20779950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B607D4E-9D7E-407B-2F4E-A7814123B7CE}"/>
              </a:ext>
            </a:extLst>
          </p:cNvPr>
          <p:cNvSpPr>
            <a:spLocks noGrp="1"/>
          </p:cNvSpPr>
          <p:nvPr>
            <p:ph type="sldNum" sz="quarter" idx="12"/>
          </p:nvPr>
        </p:nvSpPr>
        <p:spPr/>
        <p:txBody>
          <a:bodyPr/>
          <a:lstStyle/>
          <a:p>
            <a:fld id="{88DB4422-1BD0-49AA-A557-07A49831017A}" type="slidenum">
              <a:rPr lang="en-GB" smtClean="0"/>
              <a:t>15</a:t>
            </a:fld>
            <a:endParaRPr lang="en-GB"/>
          </a:p>
        </p:txBody>
      </p:sp>
      <p:pic>
        <p:nvPicPr>
          <p:cNvPr id="6" name="Picture 5" descr="A graph of different colored lines&#10;&#10;Description automatically generated">
            <a:extLst>
              <a:ext uri="{FF2B5EF4-FFF2-40B4-BE49-F238E27FC236}">
                <a16:creationId xmlns:a16="http://schemas.microsoft.com/office/drawing/2014/main" id="{8575CB78-FC6D-DEAD-F913-EA6163DDCE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17361" y="272375"/>
            <a:ext cx="7830928" cy="5642042"/>
          </a:xfrm>
          <a:prstGeom prst="rect">
            <a:avLst/>
          </a:prstGeom>
        </p:spPr>
      </p:pic>
      <p:pic>
        <p:nvPicPr>
          <p:cNvPr id="5126" name="Picture 6" descr="The lack of training for teachers in the use of new technologies: Why is  our education">
            <a:extLst>
              <a:ext uri="{FF2B5EF4-FFF2-40B4-BE49-F238E27FC236}">
                <a16:creationId xmlns:a16="http://schemas.microsoft.com/office/drawing/2014/main" id="{1C6954DB-A05C-EB18-05DA-B7EE0538CBC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9883" t="-1473" r="47455"/>
          <a:stretch/>
        </p:blipFill>
        <p:spPr bwMode="auto">
          <a:xfrm>
            <a:off x="0" y="-126460"/>
            <a:ext cx="3861881" cy="6482809"/>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7BA679EF-2D35-120B-385A-B71098D6036D}"/>
              </a:ext>
            </a:extLst>
          </p:cNvPr>
          <p:cNvSpPr txBox="1"/>
          <p:nvPr/>
        </p:nvSpPr>
        <p:spPr>
          <a:xfrm>
            <a:off x="81064" y="5940851"/>
            <a:ext cx="3518170" cy="415498"/>
          </a:xfrm>
          <a:prstGeom prst="rect">
            <a:avLst/>
          </a:prstGeom>
          <a:solidFill>
            <a:srgbClr val="FFFFFF">
              <a:alpha val="50196"/>
            </a:srgbClr>
          </a:solidFill>
        </p:spPr>
        <p:txBody>
          <a:bodyPr wrap="square">
            <a:spAutoFit/>
          </a:bodyPr>
          <a:lstStyle/>
          <a:p>
            <a:r>
              <a:rPr lang="en-US" sz="1050" dirty="0"/>
              <a:t>Image Source: https://www.linkedin.com/pulse/lack-training-teachers-use-new-technologies-why-our-education-/</a:t>
            </a:r>
          </a:p>
        </p:txBody>
      </p:sp>
    </p:spTree>
    <p:extLst>
      <p:ext uri="{BB962C8B-B14F-4D97-AF65-F5344CB8AC3E}">
        <p14:creationId xmlns:p14="http://schemas.microsoft.com/office/powerpoint/2010/main" val="5298654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C19AFD9-A877-FCBB-8EDD-7E995B9D8FB8}"/>
              </a:ext>
            </a:extLst>
          </p:cNvPr>
          <p:cNvSpPr>
            <a:spLocks noGrp="1"/>
          </p:cNvSpPr>
          <p:nvPr>
            <p:ph type="sldNum" sz="quarter" idx="12"/>
          </p:nvPr>
        </p:nvSpPr>
        <p:spPr/>
        <p:txBody>
          <a:bodyPr/>
          <a:lstStyle/>
          <a:p>
            <a:fld id="{88DB4422-1BD0-49AA-A557-07A49831017A}" type="slidenum">
              <a:rPr lang="en-GB" smtClean="0"/>
              <a:t>16</a:t>
            </a:fld>
            <a:endParaRPr lang="en-GB"/>
          </a:p>
        </p:txBody>
      </p:sp>
      <p:pic>
        <p:nvPicPr>
          <p:cNvPr id="6" name="Picture 5" descr="A graph of a graph showing different types of data&#10;&#10;Description automatically generated with medium confidence">
            <a:extLst>
              <a:ext uri="{FF2B5EF4-FFF2-40B4-BE49-F238E27FC236}">
                <a16:creationId xmlns:a16="http://schemas.microsoft.com/office/drawing/2014/main" id="{20BC3A88-3EF1-A1C9-FF16-F3C1B115DA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41323" y="285745"/>
            <a:ext cx="7898858" cy="5618945"/>
          </a:xfrm>
          <a:prstGeom prst="rect">
            <a:avLst/>
          </a:prstGeom>
        </p:spPr>
      </p:pic>
      <p:pic>
        <p:nvPicPr>
          <p:cNvPr id="6148" name="Picture 4" descr="Self-Directed Learning: Unlock Your Educational Journey | AI Art Generator  | Easy-Peasy.AI">
            <a:extLst>
              <a:ext uri="{FF2B5EF4-FFF2-40B4-BE49-F238E27FC236}">
                <a16:creationId xmlns:a16="http://schemas.microsoft.com/office/drawing/2014/main" id="{6094752E-9E1E-5CBB-44DE-5E2C2E5642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2766" r="26025"/>
          <a:stretch/>
        </p:blipFill>
        <p:spPr bwMode="auto">
          <a:xfrm>
            <a:off x="0" y="0"/>
            <a:ext cx="3941323" cy="635635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B68C7A78-7663-F38D-E1AA-02976EBA993B}"/>
              </a:ext>
            </a:extLst>
          </p:cNvPr>
          <p:cNvSpPr txBox="1"/>
          <p:nvPr/>
        </p:nvSpPr>
        <p:spPr>
          <a:xfrm>
            <a:off x="235896" y="5690681"/>
            <a:ext cx="3013142" cy="577081"/>
          </a:xfrm>
          <a:prstGeom prst="rect">
            <a:avLst/>
          </a:prstGeom>
          <a:solidFill>
            <a:srgbClr val="FFFFFF">
              <a:alpha val="49020"/>
            </a:srgbClr>
          </a:solidFill>
        </p:spPr>
        <p:txBody>
          <a:bodyPr wrap="square">
            <a:spAutoFit/>
          </a:bodyPr>
          <a:lstStyle/>
          <a:p>
            <a:r>
              <a:rPr lang="en-US" sz="1050" dirty="0"/>
              <a:t>Image Source: https://easy-peasy.ai/ai-image-generator/images/self-directed-learning-unlock-educational-journey</a:t>
            </a:r>
          </a:p>
        </p:txBody>
      </p:sp>
    </p:spTree>
    <p:extLst>
      <p:ext uri="{BB962C8B-B14F-4D97-AF65-F5344CB8AC3E}">
        <p14:creationId xmlns:p14="http://schemas.microsoft.com/office/powerpoint/2010/main" val="10328528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062868D-127B-E5F6-FB3E-7AC6B08FABF7}"/>
              </a:ext>
            </a:extLst>
          </p:cNvPr>
          <p:cNvSpPr>
            <a:spLocks noGrp="1"/>
          </p:cNvSpPr>
          <p:nvPr>
            <p:ph type="sldNum" sz="quarter" idx="12"/>
          </p:nvPr>
        </p:nvSpPr>
        <p:spPr/>
        <p:txBody>
          <a:bodyPr/>
          <a:lstStyle/>
          <a:p>
            <a:fld id="{88DB4422-1BD0-49AA-A557-07A49831017A}" type="slidenum">
              <a:rPr lang="en-GB" smtClean="0"/>
              <a:t>17</a:t>
            </a:fld>
            <a:endParaRPr lang="en-GB"/>
          </a:p>
        </p:txBody>
      </p:sp>
      <p:pic>
        <p:nvPicPr>
          <p:cNvPr id="6" name="Picture 5" descr="A graph showing a graph of different colored lines&#10;&#10;Description automatically generated with medium confidence">
            <a:extLst>
              <a:ext uri="{FF2B5EF4-FFF2-40B4-BE49-F238E27FC236}">
                <a16:creationId xmlns:a16="http://schemas.microsoft.com/office/drawing/2014/main" id="{7EDFAF0E-ACB5-B9A2-4A51-5A07DBDDC6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85617" y="255011"/>
            <a:ext cx="7749305" cy="5749047"/>
          </a:xfrm>
          <a:prstGeom prst="rect">
            <a:avLst/>
          </a:prstGeom>
        </p:spPr>
      </p:pic>
      <p:pic>
        <p:nvPicPr>
          <p:cNvPr id="7170" name="Picture 2" descr="Role of Education in the Modern World of Technologies | The Beer  Connoisseur®">
            <a:extLst>
              <a:ext uri="{FF2B5EF4-FFF2-40B4-BE49-F238E27FC236}">
                <a16:creationId xmlns:a16="http://schemas.microsoft.com/office/drawing/2014/main" id="{0036A358-571A-2E84-393F-3F7F31D0A4C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0279" r="5594"/>
          <a:stretch/>
        </p:blipFill>
        <p:spPr bwMode="auto">
          <a:xfrm>
            <a:off x="0" y="-48640"/>
            <a:ext cx="3871609" cy="635635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6E6EFECD-C975-AA85-96DA-DA5E7C2ED6E7}"/>
              </a:ext>
            </a:extLst>
          </p:cNvPr>
          <p:cNvSpPr txBox="1"/>
          <p:nvPr/>
        </p:nvSpPr>
        <p:spPr>
          <a:xfrm>
            <a:off x="287370" y="5471769"/>
            <a:ext cx="3296867" cy="738664"/>
          </a:xfrm>
          <a:prstGeom prst="rect">
            <a:avLst/>
          </a:prstGeom>
          <a:solidFill>
            <a:srgbClr val="FFFFFF">
              <a:alpha val="45098"/>
            </a:srgbClr>
          </a:solidFill>
        </p:spPr>
        <p:txBody>
          <a:bodyPr wrap="square">
            <a:spAutoFit/>
          </a:bodyPr>
          <a:lstStyle/>
          <a:p>
            <a:r>
              <a:rPr lang="en-US" sz="1050" dirty="0"/>
              <a:t>Image Source: https://beerconnoisseur.com/sites/default/files/blogs/2022/role_of_education_in_the_modern_world_of_technologies/remote-working-1024x681-1-900x599-1.jpg</a:t>
            </a:r>
          </a:p>
        </p:txBody>
      </p:sp>
    </p:spTree>
    <p:extLst>
      <p:ext uri="{BB962C8B-B14F-4D97-AF65-F5344CB8AC3E}">
        <p14:creationId xmlns:p14="http://schemas.microsoft.com/office/powerpoint/2010/main" val="32483228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7CDE99D-6171-2480-0F4E-87397B896464}"/>
              </a:ext>
            </a:extLst>
          </p:cNvPr>
          <p:cNvSpPr>
            <a:spLocks noGrp="1"/>
          </p:cNvSpPr>
          <p:nvPr>
            <p:ph type="sldNum" sz="quarter" idx="12"/>
          </p:nvPr>
        </p:nvSpPr>
        <p:spPr/>
        <p:txBody>
          <a:bodyPr/>
          <a:lstStyle/>
          <a:p>
            <a:fld id="{88DB4422-1BD0-49AA-A557-07A49831017A}" type="slidenum">
              <a:rPr lang="en-GB" smtClean="0"/>
              <a:t>18</a:t>
            </a:fld>
            <a:endParaRPr lang="en-GB"/>
          </a:p>
        </p:txBody>
      </p:sp>
      <p:pic>
        <p:nvPicPr>
          <p:cNvPr id="10" name="Picture 9" descr="A graph of different colored lines&#10;&#10;Description automatically generated">
            <a:extLst>
              <a:ext uri="{FF2B5EF4-FFF2-40B4-BE49-F238E27FC236}">
                <a16:creationId xmlns:a16="http://schemas.microsoft.com/office/drawing/2014/main" id="{62FBF445-2987-D204-6D3E-829FD4B688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81335" y="369651"/>
            <a:ext cx="7928043" cy="5544765"/>
          </a:xfrm>
          <a:prstGeom prst="rect">
            <a:avLst/>
          </a:prstGeom>
        </p:spPr>
      </p:pic>
      <p:pic>
        <p:nvPicPr>
          <p:cNvPr id="8194" name="Picture 2" descr="Simulating the Classroom Experience with Zoom | Faculty Focus">
            <a:extLst>
              <a:ext uri="{FF2B5EF4-FFF2-40B4-BE49-F238E27FC236}">
                <a16:creationId xmlns:a16="http://schemas.microsoft.com/office/drawing/2014/main" id="{EAAB5FA3-4540-7673-D38C-53EB55D319B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8405" r="27286"/>
          <a:stretch/>
        </p:blipFill>
        <p:spPr bwMode="auto">
          <a:xfrm>
            <a:off x="0" y="0"/>
            <a:ext cx="3881336" cy="635635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FB6BE211-6353-CDB0-E722-7F711EA3D40E}"/>
              </a:ext>
            </a:extLst>
          </p:cNvPr>
          <p:cNvSpPr txBox="1"/>
          <p:nvPr/>
        </p:nvSpPr>
        <p:spPr>
          <a:xfrm>
            <a:off x="265078" y="5545084"/>
            <a:ext cx="3480071" cy="738664"/>
          </a:xfrm>
          <a:prstGeom prst="rect">
            <a:avLst/>
          </a:prstGeom>
          <a:solidFill>
            <a:srgbClr val="FFFFFF">
              <a:alpha val="43922"/>
            </a:srgbClr>
          </a:solidFill>
        </p:spPr>
        <p:txBody>
          <a:bodyPr wrap="square">
            <a:spAutoFit/>
          </a:bodyPr>
          <a:lstStyle/>
          <a:p>
            <a:r>
              <a:rPr lang="en-US" sz="1050" dirty="0"/>
              <a:t>Image Source: https://s39613.pcdn.co/wp-content/uploads/2021/05/during-covid19-attractive-woman-gestures-during-virtual-meeting-with-picture-id1293927641.jpg</a:t>
            </a:r>
          </a:p>
        </p:txBody>
      </p:sp>
    </p:spTree>
    <p:extLst>
      <p:ext uri="{BB962C8B-B14F-4D97-AF65-F5344CB8AC3E}">
        <p14:creationId xmlns:p14="http://schemas.microsoft.com/office/powerpoint/2010/main" val="31601904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AEE8DC8-4436-2EE5-A60B-2D308A745324}"/>
              </a:ext>
            </a:extLst>
          </p:cNvPr>
          <p:cNvSpPr>
            <a:spLocks noGrp="1"/>
          </p:cNvSpPr>
          <p:nvPr>
            <p:ph type="sldNum" sz="quarter" idx="12"/>
          </p:nvPr>
        </p:nvSpPr>
        <p:spPr/>
        <p:txBody>
          <a:bodyPr/>
          <a:lstStyle/>
          <a:p>
            <a:fld id="{88DB4422-1BD0-49AA-A557-07A49831017A}" type="slidenum">
              <a:rPr lang="en-GB" smtClean="0"/>
              <a:t>19</a:t>
            </a:fld>
            <a:endParaRPr lang="en-GB"/>
          </a:p>
        </p:txBody>
      </p:sp>
      <p:pic>
        <p:nvPicPr>
          <p:cNvPr id="6" name="Picture 5" descr="A graph of a graph showing a number of classes&#10;&#10;Description automatically generated with medium confidence">
            <a:extLst>
              <a:ext uri="{FF2B5EF4-FFF2-40B4-BE49-F238E27FC236}">
                <a16:creationId xmlns:a16="http://schemas.microsoft.com/office/drawing/2014/main" id="{946DD2D0-6C7D-C0C3-7781-2CBC829643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27251" y="136525"/>
            <a:ext cx="7743218" cy="5826530"/>
          </a:xfrm>
          <a:prstGeom prst="rect">
            <a:avLst/>
          </a:prstGeom>
        </p:spPr>
      </p:pic>
      <p:pic>
        <p:nvPicPr>
          <p:cNvPr id="9218" name="Picture 2" descr="Is Remote Proctoring The Future Of Academia? - eLearning Industry">
            <a:extLst>
              <a:ext uri="{FF2B5EF4-FFF2-40B4-BE49-F238E27FC236}">
                <a16:creationId xmlns:a16="http://schemas.microsoft.com/office/drawing/2014/main" id="{5C9C46B5-DAF0-29C1-8633-462DA50999C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1162" r="5694"/>
          <a:stretch/>
        </p:blipFill>
        <p:spPr bwMode="auto">
          <a:xfrm>
            <a:off x="1" y="0"/>
            <a:ext cx="3881336" cy="635635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78B6118F-1078-8A87-74D7-83482A42BEA7}"/>
              </a:ext>
            </a:extLst>
          </p:cNvPr>
          <p:cNvSpPr txBox="1"/>
          <p:nvPr/>
        </p:nvSpPr>
        <p:spPr>
          <a:xfrm>
            <a:off x="150778" y="5674514"/>
            <a:ext cx="3657599" cy="577081"/>
          </a:xfrm>
          <a:prstGeom prst="rect">
            <a:avLst/>
          </a:prstGeom>
          <a:solidFill>
            <a:srgbClr val="FFFFFF">
              <a:alpha val="50196"/>
            </a:srgbClr>
          </a:solidFill>
        </p:spPr>
        <p:txBody>
          <a:bodyPr wrap="square">
            <a:spAutoFit/>
          </a:bodyPr>
          <a:lstStyle/>
          <a:p>
            <a:r>
              <a:rPr lang="en-US" sz="1050" dirty="0"/>
              <a:t>Image Source: https://cdn.elearningindustry.com/wp-content/uploads/2021/01/is-remote-proctoring-the-future-of-academia.png</a:t>
            </a:r>
          </a:p>
        </p:txBody>
      </p:sp>
    </p:spTree>
    <p:extLst>
      <p:ext uri="{BB962C8B-B14F-4D97-AF65-F5344CB8AC3E}">
        <p14:creationId xmlns:p14="http://schemas.microsoft.com/office/powerpoint/2010/main" val="21356370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978CB848-C9E1-AC70-1268-C672A851501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45023" y="2453619"/>
            <a:ext cx="1794264" cy="198596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3DAC979-6D96-3951-B68B-4A713336D0CF}"/>
              </a:ext>
            </a:extLst>
          </p:cNvPr>
          <p:cNvSpPr txBox="1"/>
          <p:nvPr/>
        </p:nvSpPr>
        <p:spPr>
          <a:xfrm>
            <a:off x="2305563" y="4430352"/>
            <a:ext cx="3387813" cy="1631216"/>
          </a:xfrm>
          <a:prstGeom prst="rect">
            <a:avLst/>
          </a:prstGeom>
          <a:noFill/>
        </p:spPr>
        <p:txBody>
          <a:bodyPr wrap="square" rtlCol="0">
            <a:spAutoFit/>
          </a:bodyPr>
          <a:lstStyle/>
          <a:p>
            <a:pPr algn="ctr"/>
            <a:r>
              <a:rPr lang="en-US" dirty="0"/>
              <a:t>Priyanga Dilini Talagala</a:t>
            </a:r>
          </a:p>
          <a:p>
            <a:pPr algn="ctr"/>
            <a:r>
              <a:rPr lang="en-US" dirty="0"/>
              <a:t>PhD (Monash)</a:t>
            </a:r>
          </a:p>
          <a:p>
            <a:r>
              <a:rPr lang="en-US" dirty="0"/>
              <a:t>            </a:t>
            </a:r>
            <a:r>
              <a:rPr lang="en-US" sz="2400" b="1" dirty="0" err="1"/>
              <a:t>prital.netlify.app</a:t>
            </a:r>
            <a:endParaRPr lang="en-US" sz="2400" b="1" dirty="0"/>
          </a:p>
          <a:p>
            <a:pPr algn="ctr"/>
            <a:r>
              <a:rPr lang="en-US" b="0" i="0" dirty="0">
                <a:solidFill>
                  <a:srgbClr val="272822"/>
                </a:solidFill>
                <a:effectLst/>
                <a:highlight>
                  <a:srgbClr val="FFFFFF"/>
                </a:highlight>
                <a:latin typeface="Montserrat" panose="00000500000000000000" pitchFamily="2" charset="0"/>
              </a:rPr>
              <a:t>                     </a:t>
            </a:r>
            <a:r>
              <a:rPr lang="en-US" sz="4000" i="0" dirty="0" err="1">
                <a:solidFill>
                  <a:srgbClr val="272822"/>
                </a:solidFill>
                <a:effectLst/>
                <a:highlight>
                  <a:srgbClr val="FFFFFF"/>
                </a:highlight>
              </a:rPr>
              <a:t>pridiltal</a:t>
            </a:r>
            <a:endParaRPr lang="en-US" sz="4000" dirty="0"/>
          </a:p>
        </p:txBody>
      </p:sp>
      <p:pic>
        <p:nvPicPr>
          <p:cNvPr id="1028" name="Picture 4" descr="Avatar">
            <a:extLst>
              <a:ext uri="{FF2B5EF4-FFF2-40B4-BE49-F238E27FC236}">
                <a16:creationId xmlns:a16="http://schemas.microsoft.com/office/drawing/2014/main" id="{9E6FB101-3BA7-A7B7-B063-75D3FC652C0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11538" y="2409978"/>
            <a:ext cx="2029605" cy="202960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2AB7BFDC-AFF5-A4F6-F001-40588B2E81E1}"/>
              </a:ext>
            </a:extLst>
          </p:cNvPr>
          <p:cNvSpPr txBox="1"/>
          <p:nvPr/>
        </p:nvSpPr>
        <p:spPr>
          <a:xfrm>
            <a:off x="6756761" y="4453853"/>
            <a:ext cx="3512425" cy="2185214"/>
          </a:xfrm>
          <a:prstGeom prst="rect">
            <a:avLst/>
          </a:prstGeom>
          <a:noFill/>
        </p:spPr>
        <p:txBody>
          <a:bodyPr wrap="square" rtlCol="0">
            <a:spAutoFit/>
          </a:bodyPr>
          <a:lstStyle/>
          <a:p>
            <a:pPr algn="ctr"/>
            <a:r>
              <a:rPr lang="en-US" dirty="0" err="1"/>
              <a:t>Thiyanga</a:t>
            </a:r>
            <a:r>
              <a:rPr lang="en-US" dirty="0"/>
              <a:t> S. Talagala</a:t>
            </a:r>
          </a:p>
          <a:p>
            <a:pPr algn="ctr"/>
            <a:r>
              <a:rPr lang="en-US" dirty="0"/>
              <a:t>PhD (Monash)</a:t>
            </a:r>
          </a:p>
          <a:p>
            <a:r>
              <a:rPr lang="en-US" sz="2000" b="1" dirty="0"/>
              <a:t>            </a:t>
            </a:r>
            <a:r>
              <a:rPr lang="en-US" sz="2400" b="1" dirty="0" err="1"/>
              <a:t>thiyanga.netlify.app</a:t>
            </a:r>
            <a:endParaRPr lang="en-US" sz="2400" b="1" dirty="0"/>
          </a:p>
          <a:p>
            <a:pPr algn="ctr"/>
            <a:r>
              <a:rPr lang="en-US" dirty="0"/>
              <a:t>                              </a:t>
            </a:r>
            <a:r>
              <a:rPr lang="en-US" sz="4000" b="0" i="0" dirty="0" err="1">
                <a:solidFill>
                  <a:srgbClr val="272822"/>
                </a:solidFill>
                <a:effectLst/>
                <a:highlight>
                  <a:srgbClr val="FFFFFF"/>
                </a:highlight>
              </a:rPr>
              <a:t>thiyangt</a:t>
            </a:r>
            <a:endParaRPr lang="en-US" sz="4000" dirty="0"/>
          </a:p>
          <a:p>
            <a:endParaRPr lang="en-US" dirty="0"/>
          </a:p>
          <a:p>
            <a:endParaRPr lang="en-US" dirty="0"/>
          </a:p>
        </p:txBody>
      </p:sp>
      <p:pic>
        <p:nvPicPr>
          <p:cNvPr id="1032" name="Picture 8" descr="Premium PSD | Black brand new twitter x logo icon">
            <a:extLst>
              <a:ext uri="{FF2B5EF4-FFF2-40B4-BE49-F238E27FC236}">
                <a16:creationId xmlns:a16="http://schemas.microsoft.com/office/drawing/2014/main" id="{58BAC591-4EDC-09EB-0AE4-D27EA2B18F6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859696" y="5518182"/>
            <a:ext cx="419481" cy="419481"/>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1E113871-720A-A73E-D419-4C9FD414E29E}"/>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329682" y="5532946"/>
            <a:ext cx="372872" cy="36292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8" descr="Premium PSD | Black brand new twitter x logo icon">
            <a:extLst>
              <a:ext uri="{FF2B5EF4-FFF2-40B4-BE49-F238E27FC236}">
                <a16:creationId xmlns:a16="http://schemas.microsoft.com/office/drawing/2014/main" id="{9FDA7AD1-B184-B393-E7EB-4EF83D8E1AE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492057" y="5518183"/>
            <a:ext cx="419481" cy="41948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2">
            <a:extLst>
              <a:ext uri="{FF2B5EF4-FFF2-40B4-BE49-F238E27FC236}">
                <a16:creationId xmlns:a16="http://schemas.microsoft.com/office/drawing/2014/main" id="{51BF6FE8-747B-9896-8ABF-14221E7F93F5}"/>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927705" y="5546460"/>
            <a:ext cx="372872" cy="36292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708B25AB-76D0-89D2-CC7C-AB746BF2D708}"/>
              </a:ext>
            </a:extLst>
          </p:cNvPr>
          <p:cNvSpPr txBox="1"/>
          <p:nvPr/>
        </p:nvSpPr>
        <p:spPr>
          <a:xfrm>
            <a:off x="785581" y="132062"/>
            <a:ext cx="10030246" cy="461665"/>
          </a:xfrm>
          <a:prstGeom prst="rect">
            <a:avLst/>
          </a:prstGeom>
          <a:noFill/>
        </p:spPr>
        <p:txBody>
          <a:bodyPr wrap="none" rtlCol="0">
            <a:spAutoFit/>
          </a:bodyPr>
          <a:lstStyle/>
          <a:p>
            <a:r>
              <a:rPr lang="en-US" sz="2400" dirty="0"/>
              <a:t>Data and codes available at</a:t>
            </a:r>
            <a:r>
              <a:rPr lang="en-US" sz="2400" dirty="0">
                <a:solidFill>
                  <a:srgbClr val="C00000"/>
                </a:solidFill>
              </a:rPr>
              <a:t>: https://github.com/pridiltal/CARMA2024_Analysis</a:t>
            </a:r>
          </a:p>
        </p:txBody>
      </p:sp>
      <p:pic>
        <p:nvPicPr>
          <p:cNvPr id="1038" name="Picture 14" descr="World wide web - Free web icons">
            <a:extLst>
              <a:ext uri="{FF2B5EF4-FFF2-40B4-BE49-F238E27FC236}">
                <a16:creationId xmlns:a16="http://schemas.microsoft.com/office/drawing/2014/main" id="{C065F86A-35C9-0C19-C924-699FDD7B0F88}"/>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683653" y="5110006"/>
            <a:ext cx="270164" cy="27016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4" descr="World wide web - Free web icons">
            <a:extLst>
              <a:ext uri="{FF2B5EF4-FFF2-40B4-BE49-F238E27FC236}">
                <a16:creationId xmlns:a16="http://schemas.microsoft.com/office/drawing/2014/main" id="{688E0BC9-562B-0A30-9EAB-9944F3E5E44E}"/>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066674" y="5079993"/>
            <a:ext cx="270164" cy="270164"/>
          </a:xfrm>
          <a:prstGeom prst="rect">
            <a:avLst/>
          </a:prstGeom>
          <a:noFill/>
          <a:extLst>
            <a:ext uri="{909E8E84-426E-40DD-AFC4-6F175D3DCCD1}">
              <a14:hiddenFill xmlns:a14="http://schemas.microsoft.com/office/drawing/2010/main">
                <a:solidFill>
                  <a:srgbClr val="FFFFFF"/>
                </a:solidFill>
              </a14:hiddenFill>
            </a:ext>
          </a:extLst>
        </p:spPr>
      </p:pic>
      <p:sp>
        <p:nvSpPr>
          <p:cNvPr id="10" name="Slide Number Placeholder 9">
            <a:extLst>
              <a:ext uri="{FF2B5EF4-FFF2-40B4-BE49-F238E27FC236}">
                <a16:creationId xmlns:a16="http://schemas.microsoft.com/office/drawing/2014/main" id="{1044A5B5-EE44-FEFD-5E76-A8B4DD165637}"/>
              </a:ext>
            </a:extLst>
          </p:cNvPr>
          <p:cNvSpPr>
            <a:spLocks noGrp="1"/>
          </p:cNvSpPr>
          <p:nvPr>
            <p:ph type="sldNum" sz="quarter" idx="12"/>
          </p:nvPr>
        </p:nvSpPr>
        <p:spPr/>
        <p:txBody>
          <a:bodyPr/>
          <a:lstStyle/>
          <a:p>
            <a:fld id="{88DB4422-1BD0-49AA-A557-07A49831017A}" type="slidenum">
              <a:rPr lang="en-GB" smtClean="0"/>
              <a:t>2</a:t>
            </a:fld>
            <a:endParaRPr lang="en-GB"/>
          </a:p>
        </p:txBody>
      </p:sp>
      <p:pic>
        <p:nvPicPr>
          <p:cNvPr id="2" name="Picture 1">
            <a:extLst>
              <a:ext uri="{FF2B5EF4-FFF2-40B4-BE49-F238E27FC236}">
                <a16:creationId xmlns:a16="http://schemas.microsoft.com/office/drawing/2014/main" id="{D5E64A18-1DAF-F1F0-9BE5-70118B9CF2DA}"/>
              </a:ext>
            </a:extLst>
          </p:cNvPr>
          <p:cNvPicPr>
            <a:picLocks noChangeAspect="1"/>
          </p:cNvPicPr>
          <p:nvPr/>
        </p:nvPicPr>
        <p:blipFill>
          <a:blip r:embed="rId8"/>
          <a:stretch>
            <a:fillRect/>
          </a:stretch>
        </p:blipFill>
        <p:spPr>
          <a:xfrm>
            <a:off x="2421957" y="5532008"/>
            <a:ext cx="429655" cy="461665"/>
          </a:xfrm>
          <a:prstGeom prst="rect">
            <a:avLst/>
          </a:prstGeom>
        </p:spPr>
      </p:pic>
      <p:pic>
        <p:nvPicPr>
          <p:cNvPr id="3" name="Picture 2">
            <a:extLst>
              <a:ext uri="{FF2B5EF4-FFF2-40B4-BE49-F238E27FC236}">
                <a16:creationId xmlns:a16="http://schemas.microsoft.com/office/drawing/2014/main" id="{0B13174A-5531-C5ED-78C2-1C10C16D33D2}"/>
              </a:ext>
            </a:extLst>
          </p:cNvPr>
          <p:cNvPicPr>
            <a:picLocks noChangeAspect="1"/>
          </p:cNvPicPr>
          <p:nvPr/>
        </p:nvPicPr>
        <p:blipFill>
          <a:blip r:embed="rId8"/>
          <a:stretch>
            <a:fillRect/>
          </a:stretch>
        </p:blipFill>
        <p:spPr>
          <a:xfrm>
            <a:off x="7082759" y="5532946"/>
            <a:ext cx="429655" cy="461665"/>
          </a:xfrm>
          <a:prstGeom prst="rect">
            <a:avLst/>
          </a:prstGeom>
        </p:spPr>
      </p:pic>
      <p:sp>
        <p:nvSpPr>
          <p:cNvPr id="11" name="TextBox 10">
            <a:extLst>
              <a:ext uri="{FF2B5EF4-FFF2-40B4-BE49-F238E27FC236}">
                <a16:creationId xmlns:a16="http://schemas.microsoft.com/office/drawing/2014/main" id="{FFBC8FEC-7FB1-48E5-3239-3E0717BB1140}"/>
              </a:ext>
            </a:extLst>
          </p:cNvPr>
          <p:cNvSpPr txBox="1"/>
          <p:nvPr/>
        </p:nvSpPr>
        <p:spPr>
          <a:xfrm>
            <a:off x="3466411" y="623870"/>
            <a:ext cx="4668586" cy="461665"/>
          </a:xfrm>
          <a:prstGeom prst="rect">
            <a:avLst/>
          </a:prstGeom>
          <a:noFill/>
        </p:spPr>
        <p:txBody>
          <a:bodyPr wrap="square" rtlCol="0">
            <a:spAutoFit/>
          </a:bodyPr>
          <a:lstStyle/>
          <a:p>
            <a:r>
              <a:rPr lang="en-US" sz="2400" dirty="0"/>
              <a:t>Slides available at: </a:t>
            </a:r>
            <a:r>
              <a:rPr lang="en-US" sz="2400" dirty="0" err="1"/>
              <a:t>prital.netlify.app</a:t>
            </a:r>
            <a:endParaRPr lang="en-US" sz="2400" dirty="0"/>
          </a:p>
        </p:txBody>
      </p:sp>
      <p:pic>
        <p:nvPicPr>
          <p:cNvPr id="12" name="Picture 4" descr="RETINA">
            <a:extLst>
              <a:ext uri="{FF2B5EF4-FFF2-40B4-BE49-F238E27FC236}">
                <a16:creationId xmlns:a16="http://schemas.microsoft.com/office/drawing/2014/main" id="{9B5170E0-1B4E-E17B-3C00-8C2B3377AE4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430189" y="2644296"/>
            <a:ext cx="1560967" cy="1560967"/>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FFBC8FEC-7FB1-48E5-3239-3E0717BB1140}"/>
              </a:ext>
            </a:extLst>
          </p:cNvPr>
          <p:cNvSpPr txBox="1"/>
          <p:nvPr/>
        </p:nvSpPr>
        <p:spPr>
          <a:xfrm>
            <a:off x="605168" y="1414660"/>
            <a:ext cx="10748632" cy="646331"/>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Arial" panose="020B0604020202020204" pitchFamily="34" charset="0"/>
              </a:rPr>
              <a:t>This work was supported in part by the </a:t>
            </a:r>
            <a:r>
              <a:rPr kumimoji="0" lang="en-US" altLang="en-US" b="1" i="0" u="none" strike="noStrike" cap="none" normalizeH="0" baseline="0" dirty="0">
                <a:ln>
                  <a:noFill/>
                </a:ln>
                <a:solidFill>
                  <a:srgbClr val="FF0066"/>
                </a:solidFill>
                <a:effectLst/>
                <a:latin typeface="Arial" panose="020B0604020202020204" pitchFamily="34" charset="0"/>
              </a:rPr>
              <a:t>RETINA</a:t>
            </a:r>
            <a:r>
              <a:rPr kumimoji="0" lang="en-US" altLang="en-US" b="0" i="0" u="none" strike="noStrike" cap="none" normalizeH="0" baseline="0" dirty="0">
                <a:ln>
                  <a:noFill/>
                </a:ln>
                <a:solidFill>
                  <a:schemeClr val="tx1"/>
                </a:solidFill>
                <a:effectLst/>
                <a:latin typeface="Arial" panose="020B0604020202020204" pitchFamily="34" charset="0"/>
              </a:rPr>
              <a:t> research lab, funded by the OWSD, a program unit of the United Nations Educational, Scientific, and Cultural Organization (UNESCO).</a:t>
            </a:r>
          </a:p>
        </p:txBody>
      </p:sp>
    </p:spTree>
    <p:extLst>
      <p:ext uri="{BB962C8B-B14F-4D97-AF65-F5344CB8AC3E}">
        <p14:creationId xmlns:p14="http://schemas.microsoft.com/office/powerpoint/2010/main" val="25198127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7C00501-17B1-210E-02D5-740B9A7DA0FE}"/>
              </a:ext>
            </a:extLst>
          </p:cNvPr>
          <p:cNvSpPr>
            <a:spLocks noGrp="1"/>
          </p:cNvSpPr>
          <p:nvPr>
            <p:ph type="sldNum" sz="quarter" idx="12"/>
          </p:nvPr>
        </p:nvSpPr>
        <p:spPr/>
        <p:txBody>
          <a:bodyPr/>
          <a:lstStyle/>
          <a:p>
            <a:fld id="{88DB4422-1BD0-49AA-A557-07A49831017A}" type="slidenum">
              <a:rPr lang="en-GB" smtClean="0"/>
              <a:t>20</a:t>
            </a:fld>
            <a:endParaRPr lang="en-GB"/>
          </a:p>
        </p:txBody>
      </p:sp>
      <p:pic>
        <p:nvPicPr>
          <p:cNvPr id="10" name="Picture 9" descr="A graph of different colored lines&#10;&#10;Description automatically generated">
            <a:extLst>
              <a:ext uri="{FF2B5EF4-FFF2-40B4-BE49-F238E27FC236}">
                <a16:creationId xmlns:a16="http://schemas.microsoft.com/office/drawing/2014/main" id="{6B8CF814-3EF3-C1AD-B33F-B6E701477C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93666" y="276748"/>
            <a:ext cx="7896258" cy="5807075"/>
          </a:xfrm>
          <a:prstGeom prst="rect">
            <a:avLst/>
          </a:prstGeom>
        </p:spPr>
      </p:pic>
      <p:pic>
        <p:nvPicPr>
          <p:cNvPr id="10242" name="Picture 2" descr="How to Succeed in Distance Education - Language Magazine">
            <a:extLst>
              <a:ext uri="{FF2B5EF4-FFF2-40B4-BE49-F238E27FC236}">
                <a16:creationId xmlns:a16="http://schemas.microsoft.com/office/drawing/2014/main" id="{BBC64B2E-4086-6890-ACAE-27E15F7E719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1"/>
            <a:ext cx="3843727" cy="6360575"/>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6BABE517-45BE-B0C8-6CBF-3F1CE558C090}"/>
              </a:ext>
            </a:extLst>
          </p:cNvPr>
          <p:cNvSpPr txBox="1"/>
          <p:nvPr/>
        </p:nvSpPr>
        <p:spPr>
          <a:xfrm>
            <a:off x="49939" y="5872685"/>
            <a:ext cx="3793787" cy="415498"/>
          </a:xfrm>
          <a:prstGeom prst="rect">
            <a:avLst/>
          </a:prstGeom>
          <a:solidFill>
            <a:srgbClr val="FFFFFF">
              <a:alpha val="36078"/>
            </a:srgbClr>
          </a:solidFill>
        </p:spPr>
        <p:txBody>
          <a:bodyPr wrap="square">
            <a:spAutoFit/>
          </a:bodyPr>
          <a:lstStyle/>
          <a:p>
            <a:r>
              <a:rPr lang="en-US" sz="1050" dirty="0"/>
              <a:t>Image Source: https://www.languagemagazine.com/wp-content/uploads/2020/03/GettyImages-1174366520-300x174.jpg</a:t>
            </a:r>
          </a:p>
        </p:txBody>
      </p:sp>
    </p:spTree>
    <p:extLst>
      <p:ext uri="{BB962C8B-B14F-4D97-AF65-F5344CB8AC3E}">
        <p14:creationId xmlns:p14="http://schemas.microsoft.com/office/powerpoint/2010/main" val="29655105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C4DC383-874F-C3FE-C146-BF38D67854F1}"/>
              </a:ext>
            </a:extLst>
          </p:cNvPr>
          <p:cNvSpPr>
            <a:spLocks noGrp="1"/>
          </p:cNvSpPr>
          <p:nvPr>
            <p:ph type="sldNum" sz="quarter" idx="12"/>
          </p:nvPr>
        </p:nvSpPr>
        <p:spPr/>
        <p:txBody>
          <a:bodyPr/>
          <a:lstStyle/>
          <a:p>
            <a:fld id="{88DB4422-1BD0-49AA-A557-07A49831017A}" type="slidenum">
              <a:rPr lang="en-GB" smtClean="0"/>
              <a:t>21</a:t>
            </a:fld>
            <a:endParaRPr lang="en-GB"/>
          </a:p>
        </p:txBody>
      </p:sp>
      <p:pic>
        <p:nvPicPr>
          <p:cNvPr id="6" name="Picture 5" descr="A graph of a graph showing a strong offline function&#10;&#10;Description automatically generated">
            <a:extLst>
              <a:ext uri="{FF2B5EF4-FFF2-40B4-BE49-F238E27FC236}">
                <a16:creationId xmlns:a16="http://schemas.microsoft.com/office/drawing/2014/main" id="{6A3C81B6-99D3-FD55-D523-C4641F452B7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12737" y="282102"/>
            <a:ext cx="7457731" cy="6074247"/>
          </a:xfrm>
          <a:prstGeom prst="rect">
            <a:avLst/>
          </a:prstGeom>
        </p:spPr>
      </p:pic>
      <p:pic>
        <p:nvPicPr>
          <p:cNvPr id="11266" name="Picture 2" descr="Designing a Mobile Application Architecture for Offline Use | by i.vikash |  Medium">
            <a:extLst>
              <a:ext uri="{FF2B5EF4-FFF2-40B4-BE49-F238E27FC236}">
                <a16:creationId xmlns:a16="http://schemas.microsoft.com/office/drawing/2014/main" id="{D6A20360-D78C-1903-29F4-A1383483C33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0478" r="43723"/>
          <a:stretch/>
        </p:blipFill>
        <p:spPr bwMode="auto">
          <a:xfrm>
            <a:off x="0" y="8558"/>
            <a:ext cx="3973955" cy="6347791"/>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D7B4130E-B477-808F-57E2-F825675BF115}"/>
              </a:ext>
            </a:extLst>
          </p:cNvPr>
          <p:cNvSpPr txBox="1"/>
          <p:nvPr/>
        </p:nvSpPr>
        <p:spPr>
          <a:xfrm>
            <a:off x="124233" y="5863030"/>
            <a:ext cx="3849722" cy="415498"/>
          </a:xfrm>
          <a:prstGeom prst="rect">
            <a:avLst/>
          </a:prstGeom>
          <a:solidFill>
            <a:srgbClr val="FFFFFF">
              <a:alpha val="50196"/>
            </a:srgbClr>
          </a:solidFill>
        </p:spPr>
        <p:txBody>
          <a:bodyPr wrap="square">
            <a:spAutoFit/>
          </a:bodyPr>
          <a:lstStyle/>
          <a:p>
            <a:r>
              <a:rPr lang="en-US" sz="1050" b="1" dirty="0"/>
              <a:t>Image Source: https://medium.com/@i.vikash/designing-a-mobile-application-architecture-for-offline-use-e03e7731f4f2</a:t>
            </a:r>
          </a:p>
        </p:txBody>
      </p:sp>
    </p:spTree>
    <p:extLst>
      <p:ext uri="{BB962C8B-B14F-4D97-AF65-F5344CB8AC3E}">
        <p14:creationId xmlns:p14="http://schemas.microsoft.com/office/powerpoint/2010/main" val="33608576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A190385-EEC3-0F41-C00D-61F276C164E9}"/>
              </a:ext>
            </a:extLst>
          </p:cNvPr>
          <p:cNvSpPr>
            <a:spLocks noGrp="1"/>
          </p:cNvSpPr>
          <p:nvPr>
            <p:ph type="sldNum" sz="quarter" idx="12"/>
          </p:nvPr>
        </p:nvSpPr>
        <p:spPr/>
        <p:txBody>
          <a:bodyPr/>
          <a:lstStyle/>
          <a:p>
            <a:fld id="{88DB4422-1BD0-49AA-A557-07A49831017A}" type="slidenum">
              <a:rPr lang="en-GB" smtClean="0"/>
              <a:t>22</a:t>
            </a:fld>
            <a:endParaRPr lang="en-GB"/>
          </a:p>
        </p:txBody>
      </p:sp>
      <p:pic>
        <p:nvPicPr>
          <p:cNvPr id="10" name="Picture 9" descr="A graph of different colored lines&#10;&#10;Description automatically generated">
            <a:extLst>
              <a:ext uri="{FF2B5EF4-FFF2-40B4-BE49-F238E27FC236}">
                <a16:creationId xmlns:a16="http://schemas.microsoft.com/office/drawing/2014/main" id="{98E58261-BCA4-33F7-7EA6-5B72D208B2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77240" y="291828"/>
            <a:ext cx="7649883" cy="5340485"/>
          </a:xfrm>
          <a:prstGeom prst="rect">
            <a:avLst/>
          </a:prstGeom>
        </p:spPr>
      </p:pic>
      <p:pic>
        <p:nvPicPr>
          <p:cNvPr id="13314" name="Picture 2" descr="Mobile Learning (mLearning): What Is It? - eLearning Industry">
            <a:extLst>
              <a:ext uri="{FF2B5EF4-FFF2-40B4-BE49-F238E27FC236}">
                <a16:creationId xmlns:a16="http://schemas.microsoft.com/office/drawing/2014/main" id="{AB42FB50-5066-93E0-5255-5CCC8C6C7FB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9491" r="21936"/>
          <a:stretch/>
        </p:blipFill>
        <p:spPr bwMode="auto">
          <a:xfrm>
            <a:off x="0" y="0"/>
            <a:ext cx="3910519" cy="635635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5459D9A2-A6B3-CBEE-8B58-41B5583D96B7}"/>
              </a:ext>
            </a:extLst>
          </p:cNvPr>
          <p:cNvSpPr txBox="1"/>
          <p:nvPr/>
        </p:nvSpPr>
        <p:spPr>
          <a:xfrm>
            <a:off x="364877" y="5632313"/>
            <a:ext cx="3236879" cy="577081"/>
          </a:xfrm>
          <a:prstGeom prst="rect">
            <a:avLst/>
          </a:prstGeom>
          <a:solidFill>
            <a:srgbClr val="FFFFFF">
              <a:alpha val="47843"/>
            </a:srgbClr>
          </a:solidFill>
        </p:spPr>
        <p:txBody>
          <a:bodyPr wrap="square">
            <a:spAutoFit/>
          </a:bodyPr>
          <a:lstStyle/>
          <a:p>
            <a:r>
              <a:rPr lang="en-US" sz="1050" dirty="0"/>
              <a:t>Image Source: https://elearningindustry.com/wp-content/uploads/2020/09/mobile-learning-what-is-it.jpg</a:t>
            </a:r>
          </a:p>
        </p:txBody>
      </p:sp>
    </p:spTree>
    <p:extLst>
      <p:ext uri="{BB962C8B-B14F-4D97-AF65-F5344CB8AC3E}">
        <p14:creationId xmlns:p14="http://schemas.microsoft.com/office/powerpoint/2010/main" val="16803185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4A67CBA-20E1-B0A5-8B0F-53E604EA9446}"/>
              </a:ext>
            </a:extLst>
          </p:cNvPr>
          <p:cNvSpPr>
            <a:spLocks noGrp="1"/>
          </p:cNvSpPr>
          <p:nvPr>
            <p:ph type="sldNum" sz="quarter" idx="12"/>
          </p:nvPr>
        </p:nvSpPr>
        <p:spPr/>
        <p:txBody>
          <a:bodyPr/>
          <a:lstStyle/>
          <a:p>
            <a:fld id="{88DB4422-1BD0-49AA-A557-07A49831017A}" type="slidenum">
              <a:rPr lang="en-GB" smtClean="0"/>
              <a:t>23</a:t>
            </a:fld>
            <a:endParaRPr lang="en-GB"/>
          </a:p>
        </p:txBody>
      </p:sp>
      <p:sp>
        <p:nvSpPr>
          <p:cNvPr id="5" name="AutoShape 2">
            <a:extLst>
              <a:ext uri="{FF2B5EF4-FFF2-40B4-BE49-F238E27FC236}">
                <a16:creationId xmlns:a16="http://schemas.microsoft.com/office/drawing/2014/main" id="{FAEF5430-225E-C213-A233-824DD754317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descr="A graph showing a line of a person's support&#10;&#10;Description automatically generated with medium confidence">
            <a:extLst>
              <a:ext uri="{FF2B5EF4-FFF2-40B4-BE49-F238E27FC236}">
                <a16:creationId xmlns:a16="http://schemas.microsoft.com/office/drawing/2014/main" id="{5DA03D1A-BBFA-80F5-77DA-6DBE76C0AB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7732" y="216841"/>
            <a:ext cx="11196536" cy="6100061"/>
          </a:xfrm>
          <a:prstGeom prst="rect">
            <a:avLst/>
          </a:prstGeom>
        </p:spPr>
      </p:pic>
      <p:sp>
        <p:nvSpPr>
          <p:cNvPr id="11" name="Oval 10">
            <a:extLst>
              <a:ext uri="{FF2B5EF4-FFF2-40B4-BE49-F238E27FC236}">
                <a16:creationId xmlns:a16="http://schemas.microsoft.com/office/drawing/2014/main" id="{264D7675-569A-503E-AD1D-922D09100B13}"/>
              </a:ext>
            </a:extLst>
          </p:cNvPr>
          <p:cNvSpPr/>
          <p:nvPr/>
        </p:nvSpPr>
        <p:spPr>
          <a:xfrm>
            <a:off x="2582694" y="4243184"/>
            <a:ext cx="924127" cy="1517515"/>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1B8F4B9B-5E1C-84EC-81CF-9966DBDE9AD9}"/>
              </a:ext>
            </a:extLst>
          </p:cNvPr>
          <p:cNvSpPr/>
          <p:nvPr/>
        </p:nvSpPr>
        <p:spPr>
          <a:xfrm>
            <a:off x="4526605" y="4223725"/>
            <a:ext cx="924127" cy="1517515"/>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C4C3842F-8CC8-4CC6-A636-3181745B50E6}"/>
              </a:ext>
            </a:extLst>
          </p:cNvPr>
          <p:cNvSpPr/>
          <p:nvPr/>
        </p:nvSpPr>
        <p:spPr>
          <a:xfrm>
            <a:off x="7034719" y="3510330"/>
            <a:ext cx="924127" cy="2260095"/>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C355FA34-20E1-1964-CF21-60CB413FC3F2}"/>
              </a:ext>
            </a:extLst>
          </p:cNvPr>
          <p:cNvSpPr/>
          <p:nvPr/>
        </p:nvSpPr>
        <p:spPr>
          <a:xfrm>
            <a:off x="9140756" y="4262640"/>
            <a:ext cx="924127" cy="1449420"/>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C1A936CB-66F4-AA86-FD10-11D9DF7B016F}"/>
              </a:ext>
            </a:extLst>
          </p:cNvPr>
          <p:cNvSpPr/>
          <p:nvPr/>
        </p:nvSpPr>
        <p:spPr>
          <a:xfrm>
            <a:off x="5861725" y="4233454"/>
            <a:ext cx="924127" cy="1517515"/>
          </a:xfrm>
          <a:prstGeom prst="ellipse">
            <a:avLst/>
          </a:prstGeom>
          <a:noFill/>
          <a:ln w="381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125594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5"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7B8F722-C366-357C-CCB6-5BBCA3125FCB}"/>
              </a:ext>
            </a:extLst>
          </p:cNvPr>
          <p:cNvSpPr>
            <a:spLocks noGrp="1"/>
          </p:cNvSpPr>
          <p:nvPr>
            <p:ph type="sldNum" sz="quarter" idx="12"/>
          </p:nvPr>
        </p:nvSpPr>
        <p:spPr/>
        <p:txBody>
          <a:bodyPr/>
          <a:lstStyle/>
          <a:p>
            <a:fld id="{88DB4422-1BD0-49AA-A557-07A49831017A}" type="slidenum">
              <a:rPr lang="en-GB" smtClean="0"/>
              <a:t>24</a:t>
            </a:fld>
            <a:endParaRPr lang="en-GB"/>
          </a:p>
        </p:txBody>
      </p:sp>
      <p:pic>
        <p:nvPicPr>
          <p:cNvPr id="6" name="Picture 5" descr="A graph of different types of data&#10;&#10;Description automatically generated with medium confidence">
            <a:extLst>
              <a:ext uri="{FF2B5EF4-FFF2-40B4-BE49-F238E27FC236}">
                <a16:creationId xmlns:a16="http://schemas.microsoft.com/office/drawing/2014/main" id="{F9E1BADF-5D75-61DC-18DD-DD9C427831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9948" y="379379"/>
            <a:ext cx="11712103" cy="5899150"/>
          </a:xfrm>
          <a:prstGeom prst="rect">
            <a:avLst/>
          </a:prstGeom>
        </p:spPr>
      </p:pic>
      <p:sp>
        <p:nvSpPr>
          <p:cNvPr id="7" name="Oval 6">
            <a:extLst>
              <a:ext uri="{FF2B5EF4-FFF2-40B4-BE49-F238E27FC236}">
                <a16:creationId xmlns:a16="http://schemas.microsoft.com/office/drawing/2014/main" id="{97F02BD3-9ACB-A153-622D-D3F01B884053}"/>
              </a:ext>
            </a:extLst>
          </p:cNvPr>
          <p:cNvSpPr/>
          <p:nvPr/>
        </p:nvSpPr>
        <p:spPr>
          <a:xfrm>
            <a:off x="5963055" y="4173164"/>
            <a:ext cx="924127" cy="1517515"/>
          </a:xfrm>
          <a:prstGeom prst="ellipse">
            <a:avLst/>
          </a:prstGeom>
          <a:noFill/>
          <a:ln w="381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9988035D-E233-A65D-A5B3-36B564F4868D}"/>
              </a:ext>
            </a:extLst>
          </p:cNvPr>
          <p:cNvSpPr/>
          <p:nvPr/>
        </p:nvSpPr>
        <p:spPr>
          <a:xfrm>
            <a:off x="5671226" y="379379"/>
            <a:ext cx="1507787" cy="2509736"/>
          </a:xfrm>
          <a:prstGeom prst="ellipse">
            <a:avLst/>
          </a:prstGeom>
          <a:noFill/>
          <a:ln w="381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84589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CAC585-46D8-2138-8084-70DF8CB67345}"/>
              </a:ext>
            </a:extLst>
          </p:cNvPr>
          <p:cNvSpPr>
            <a:spLocks noGrp="1"/>
          </p:cNvSpPr>
          <p:nvPr>
            <p:ph type="title"/>
          </p:nvPr>
        </p:nvSpPr>
        <p:spPr>
          <a:xfrm>
            <a:off x="624191" y="0"/>
            <a:ext cx="10515600" cy="1371600"/>
          </a:xfrm>
        </p:spPr>
        <p:txBody>
          <a:bodyPr>
            <a:normAutofit/>
          </a:bodyPr>
          <a:lstStyle/>
          <a:p>
            <a:r>
              <a:rPr lang="en-US" sz="3000" dirty="0"/>
              <a:t>Main </a:t>
            </a:r>
            <a:r>
              <a:rPr lang="en-US" sz="3600" dirty="0"/>
              <a:t>Contributions</a:t>
            </a:r>
          </a:p>
        </p:txBody>
      </p:sp>
      <p:sp>
        <p:nvSpPr>
          <p:cNvPr id="3" name="Content Placeholder 2">
            <a:extLst>
              <a:ext uri="{FF2B5EF4-FFF2-40B4-BE49-F238E27FC236}">
                <a16:creationId xmlns:a16="http://schemas.microsoft.com/office/drawing/2014/main" id="{D1BC8387-3990-2F58-397E-B6ECE58C160A}"/>
              </a:ext>
            </a:extLst>
          </p:cNvPr>
          <p:cNvSpPr>
            <a:spLocks noGrp="1"/>
          </p:cNvSpPr>
          <p:nvPr>
            <p:ph idx="1"/>
          </p:nvPr>
        </p:nvSpPr>
        <p:spPr>
          <a:xfrm>
            <a:off x="838200" y="1164888"/>
            <a:ext cx="10515600" cy="4885716"/>
          </a:xfrm>
        </p:spPr>
        <p:txBody>
          <a:bodyPr>
            <a:normAutofit/>
          </a:bodyPr>
          <a:lstStyle/>
          <a:p>
            <a:pPr>
              <a:spcBef>
                <a:spcPts val="1800"/>
              </a:spcBef>
            </a:pPr>
            <a:r>
              <a:rPr lang="en-US" dirty="0"/>
              <a:t>Facilitates navigation through the multitude of market options available.</a:t>
            </a:r>
          </a:p>
          <a:p>
            <a:pPr>
              <a:spcBef>
                <a:spcPts val="1800"/>
              </a:spcBef>
            </a:pPr>
            <a:r>
              <a:rPr lang="en-US" dirty="0"/>
              <a:t>Enables informed decision-making with </a:t>
            </a:r>
            <a:r>
              <a:rPr lang="en-US" dirty="0">
                <a:solidFill>
                  <a:srgbClr val="FF0000"/>
                </a:solidFill>
              </a:rPr>
              <a:t>minimal time and effort</a:t>
            </a:r>
            <a:r>
              <a:rPr lang="en-US" dirty="0"/>
              <a:t>.</a:t>
            </a:r>
          </a:p>
          <a:p>
            <a:pPr>
              <a:spcBef>
                <a:spcPts val="1800"/>
              </a:spcBef>
            </a:pPr>
            <a:r>
              <a:rPr lang="en-US" dirty="0"/>
              <a:t>Provides valuable information for identifying competitors and enhancing tools efficacy.</a:t>
            </a:r>
          </a:p>
          <a:p>
            <a:pPr>
              <a:spcBef>
                <a:spcPts val="1800"/>
              </a:spcBef>
            </a:pPr>
            <a:r>
              <a:rPr lang="en-US" dirty="0"/>
              <a:t>Guides developers and educational institutions to improve and innovate existing tools.</a:t>
            </a:r>
          </a:p>
          <a:p>
            <a:pPr>
              <a:spcBef>
                <a:spcPts val="1800"/>
              </a:spcBef>
            </a:pPr>
            <a:r>
              <a:rPr lang="en-US" dirty="0"/>
              <a:t>Highlights the critical need to address overlooked aspects of mental health support during academic breaks and school closures.</a:t>
            </a:r>
          </a:p>
        </p:txBody>
      </p:sp>
      <p:sp>
        <p:nvSpPr>
          <p:cNvPr id="4" name="Slide Number Placeholder 3">
            <a:extLst>
              <a:ext uri="{FF2B5EF4-FFF2-40B4-BE49-F238E27FC236}">
                <a16:creationId xmlns:a16="http://schemas.microsoft.com/office/drawing/2014/main" id="{C65B17EA-7E66-B916-0D96-5D14A60437F8}"/>
              </a:ext>
            </a:extLst>
          </p:cNvPr>
          <p:cNvSpPr>
            <a:spLocks noGrp="1"/>
          </p:cNvSpPr>
          <p:nvPr>
            <p:ph type="sldNum" sz="quarter" idx="12"/>
          </p:nvPr>
        </p:nvSpPr>
        <p:spPr/>
        <p:txBody>
          <a:bodyPr/>
          <a:lstStyle/>
          <a:p>
            <a:fld id="{88DB4422-1BD0-49AA-A557-07A49831017A}" type="slidenum">
              <a:rPr lang="en-GB" smtClean="0"/>
              <a:t>25</a:t>
            </a:fld>
            <a:endParaRPr lang="en-GB"/>
          </a:p>
        </p:txBody>
      </p:sp>
    </p:spTree>
    <p:extLst>
      <p:ext uri="{BB962C8B-B14F-4D97-AF65-F5344CB8AC3E}">
        <p14:creationId xmlns:p14="http://schemas.microsoft.com/office/powerpoint/2010/main" val="19266141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C85809-0CA6-D86A-B26F-0DD80E89D78F}"/>
              </a:ext>
            </a:extLst>
          </p:cNvPr>
          <p:cNvSpPr>
            <a:spLocks noGrp="1"/>
          </p:cNvSpPr>
          <p:nvPr>
            <p:ph type="title"/>
          </p:nvPr>
        </p:nvSpPr>
        <p:spPr>
          <a:xfrm>
            <a:off x="595008" y="136525"/>
            <a:ext cx="10515600" cy="1371600"/>
          </a:xfrm>
        </p:spPr>
        <p:txBody>
          <a:bodyPr>
            <a:normAutofit/>
          </a:bodyPr>
          <a:lstStyle/>
          <a:p>
            <a:r>
              <a:rPr lang="en-US" sz="3600" dirty="0"/>
              <a:t>What Next ?</a:t>
            </a:r>
          </a:p>
        </p:txBody>
      </p:sp>
      <p:sp>
        <p:nvSpPr>
          <p:cNvPr id="3" name="Content Placeholder 2">
            <a:extLst>
              <a:ext uri="{FF2B5EF4-FFF2-40B4-BE49-F238E27FC236}">
                <a16:creationId xmlns:a16="http://schemas.microsoft.com/office/drawing/2014/main" id="{5A73CEDC-6904-6AF2-8621-45B76B46CFF7}"/>
              </a:ext>
            </a:extLst>
          </p:cNvPr>
          <p:cNvSpPr>
            <a:spLocks noGrp="1"/>
          </p:cNvSpPr>
          <p:nvPr>
            <p:ph idx="1"/>
          </p:nvPr>
        </p:nvSpPr>
        <p:spPr>
          <a:xfrm>
            <a:off x="838200" y="1284051"/>
            <a:ext cx="10515600" cy="4892911"/>
          </a:xfrm>
        </p:spPr>
        <p:txBody>
          <a:bodyPr/>
          <a:lstStyle/>
          <a:p>
            <a:pPr>
              <a:spcAft>
                <a:spcPts val="1200"/>
              </a:spcAft>
            </a:pPr>
            <a:r>
              <a:rPr lang="en-US" dirty="0"/>
              <a:t>Popularity does not guarantee quality.</a:t>
            </a:r>
          </a:p>
          <a:p>
            <a:pPr>
              <a:spcAft>
                <a:spcPts val="1200"/>
              </a:spcAft>
            </a:pPr>
            <a:r>
              <a:rPr lang="en-US" dirty="0"/>
              <a:t>Future research should evaluate the efficiency and effectiveness of popular tools to ensure engaging online learning experiences.</a:t>
            </a:r>
          </a:p>
          <a:p>
            <a:pPr>
              <a:spcAft>
                <a:spcPts val="1200"/>
              </a:spcAft>
            </a:pPr>
            <a:r>
              <a:rPr lang="en-US" dirty="0"/>
              <a:t>Reflects search </a:t>
            </a:r>
            <a:r>
              <a:rPr lang="en-US" dirty="0" err="1"/>
              <a:t>behaviour</a:t>
            </a:r>
            <a:r>
              <a:rPr lang="en-US" dirty="0"/>
              <a:t> of internet users only.</a:t>
            </a:r>
          </a:p>
          <a:p>
            <a:pPr>
              <a:spcAft>
                <a:spcPts val="1200"/>
              </a:spcAft>
            </a:pPr>
            <a:r>
              <a:rPr lang="en-US" dirty="0"/>
              <a:t>Further investigation at national and regional levels to understand the specific needs and challenges in different areas.</a:t>
            </a:r>
          </a:p>
          <a:p>
            <a:pPr>
              <a:spcAft>
                <a:spcPts val="1200"/>
              </a:spcAft>
            </a:pPr>
            <a:r>
              <a:rPr lang="en-US" dirty="0"/>
              <a:t>Further research should assess the accuracy, reliability, and coverage of Google Trends data to enhance its utility (</a:t>
            </a:r>
            <a:r>
              <a:rPr lang="en-US" dirty="0" err="1"/>
              <a:t>Cebrián</a:t>
            </a:r>
            <a:r>
              <a:rPr lang="en-US" dirty="0"/>
              <a:t> et al. ,2023)</a:t>
            </a:r>
          </a:p>
        </p:txBody>
      </p:sp>
      <p:sp>
        <p:nvSpPr>
          <p:cNvPr id="4" name="Slide Number Placeholder 3">
            <a:extLst>
              <a:ext uri="{FF2B5EF4-FFF2-40B4-BE49-F238E27FC236}">
                <a16:creationId xmlns:a16="http://schemas.microsoft.com/office/drawing/2014/main" id="{4283A9EC-283F-F02A-5FB4-3AE61FF39D42}"/>
              </a:ext>
            </a:extLst>
          </p:cNvPr>
          <p:cNvSpPr>
            <a:spLocks noGrp="1"/>
          </p:cNvSpPr>
          <p:nvPr>
            <p:ph type="sldNum" sz="quarter" idx="12"/>
          </p:nvPr>
        </p:nvSpPr>
        <p:spPr/>
        <p:txBody>
          <a:bodyPr/>
          <a:lstStyle/>
          <a:p>
            <a:fld id="{88DB4422-1BD0-49AA-A557-07A49831017A}" type="slidenum">
              <a:rPr lang="en-GB" smtClean="0"/>
              <a:t>26</a:t>
            </a:fld>
            <a:endParaRPr lang="en-GB"/>
          </a:p>
        </p:txBody>
      </p:sp>
    </p:spTree>
    <p:extLst>
      <p:ext uri="{BB962C8B-B14F-4D97-AF65-F5344CB8AC3E}">
        <p14:creationId xmlns:p14="http://schemas.microsoft.com/office/powerpoint/2010/main" val="2365217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978CB848-C9E1-AC70-1268-C672A851501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13601" y="2561624"/>
            <a:ext cx="1688344" cy="186872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3DAC979-6D96-3951-B68B-4A713336D0CF}"/>
              </a:ext>
            </a:extLst>
          </p:cNvPr>
          <p:cNvSpPr txBox="1"/>
          <p:nvPr/>
        </p:nvSpPr>
        <p:spPr>
          <a:xfrm>
            <a:off x="1065347" y="4430352"/>
            <a:ext cx="3387813" cy="1631216"/>
          </a:xfrm>
          <a:prstGeom prst="rect">
            <a:avLst/>
          </a:prstGeom>
          <a:noFill/>
        </p:spPr>
        <p:txBody>
          <a:bodyPr wrap="square" rtlCol="0">
            <a:spAutoFit/>
          </a:bodyPr>
          <a:lstStyle/>
          <a:p>
            <a:pPr algn="ctr"/>
            <a:r>
              <a:rPr lang="en-US" dirty="0"/>
              <a:t>Priyanga Dilini Talagala</a:t>
            </a:r>
          </a:p>
          <a:p>
            <a:pPr algn="ctr"/>
            <a:r>
              <a:rPr lang="en-US" dirty="0"/>
              <a:t>PhD (Monash)</a:t>
            </a:r>
          </a:p>
          <a:p>
            <a:r>
              <a:rPr lang="en-US" dirty="0"/>
              <a:t>            </a:t>
            </a:r>
            <a:r>
              <a:rPr lang="en-US" sz="2400" b="1" dirty="0" err="1"/>
              <a:t>prital.netlify.app</a:t>
            </a:r>
            <a:endParaRPr lang="en-US" sz="2400" b="1" dirty="0"/>
          </a:p>
          <a:p>
            <a:pPr algn="ctr"/>
            <a:r>
              <a:rPr lang="en-US" b="0" i="0" dirty="0">
                <a:solidFill>
                  <a:srgbClr val="272822"/>
                </a:solidFill>
                <a:effectLst/>
                <a:highlight>
                  <a:srgbClr val="FFFFFF"/>
                </a:highlight>
                <a:latin typeface="Montserrat" panose="00000500000000000000" pitchFamily="2" charset="0"/>
              </a:rPr>
              <a:t>             </a:t>
            </a:r>
            <a:r>
              <a:rPr lang="en-US" sz="4000" i="0" dirty="0" err="1">
                <a:solidFill>
                  <a:srgbClr val="272822"/>
                </a:solidFill>
                <a:effectLst/>
                <a:highlight>
                  <a:srgbClr val="FFFFFF"/>
                </a:highlight>
              </a:rPr>
              <a:t>pridiltal</a:t>
            </a:r>
            <a:endParaRPr lang="en-US" sz="4000" dirty="0"/>
          </a:p>
        </p:txBody>
      </p:sp>
      <p:pic>
        <p:nvPicPr>
          <p:cNvPr id="1028" name="Picture 4" descr="Avatar">
            <a:extLst>
              <a:ext uri="{FF2B5EF4-FFF2-40B4-BE49-F238E27FC236}">
                <a16:creationId xmlns:a16="http://schemas.microsoft.com/office/drawing/2014/main" id="{9E6FB101-3BA7-A7B7-B063-75D3FC652C0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13373" y="2603880"/>
            <a:ext cx="1784213" cy="178421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2AB7BFDC-AFF5-A4F6-F001-40588B2E81E1}"/>
              </a:ext>
            </a:extLst>
          </p:cNvPr>
          <p:cNvSpPr txBox="1"/>
          <p:nvPr/>
        </p:nvSpPr>
        <p:spPr>
          <a:xfrm>
            <a:off x="4436671" y="4453853"/>
            <a:ext cx="3512425" cy="2185214"/>
          </a:xfrm>
          <a:prstGeom prst="rect">
            <a:avLst/>
          </a:prstGeom>
          <a:noFill/>
        </p:spPr>
        <p:txBody>
          <a:bodyPr wrap="square" rtlCol="0">
            <a:spAutoFit/>
          </a:bodyPr>
          <a:lstStyle/>
          <a:p>
            <a:pPr algn="ctr"/>
            <a:r>
              <a:rPr lang="en-US" dirty="0" err="1"/>
              <a:t>Thiyanga</a:t>
            </a:r>
            <a:r>
              <a:rPr lang="en-US" dirty="0"/>
              <a:t> S. Talagala</a:t>
            </a:r>
          </a:p>
          <a:p>
            <a:pPr algn="ctr"/>
            <a:r>
              <a:rPr lang="en-US" dirty="0"/>
              <a:t>PhD (Monash)</a:t>
            </a:r>
          </a:p>
          <a:p>
            <a:r>
              <a:rPr lang="en-US" sz="2000" b="1" dirty="0"/>
              <a:t>            </a:t>
            </a:r>
            <a:r>
              <a:rPr lang="en-US" sz="2400" b="1" dirty="0" err="1"/>
              <a:t>thiyanga.netlify.app</a:t>
            </a:r>
            <a:endParaRPr lang="en-US" sz="2400" b="1" dirty="0"/>
          </a:p>
          <a:p>
            <a:pPr algn="ctr"/>
            <a:r>
              <a:rPr lang="en-US" dirty="0"/>
              <a:t>                      </a:t>
            </a:r>
            <a:r>
              <a:rPr lang="en-US" sz="4000" b="0" i="0" dirty="0" err="1">
                <a:solidFill>
                  <a:srgbClr val="272822"/>
                </a:solidFill>
                <a:effectLst/>
                <a:highlight>
                  <a:srgbClr val="FFFFFF"/>
                </a:highlight>
              </a:rPr>
              <a:t>thiyangt</a:t>
            </a:r>
            <a:endParaRPr lang="en-US" sz="4000" dirty="0"/>
          </a:p>
          <a:p>
            <a:endParaRPr lang="en-US" dirty="0"/>
          </a:p>
          <a:p>
            <a:endParaRPr lang="en-US" dirty="0"/>
          </a:p>
        </p:txBody>
      </p:sp>
      <p:pic>
        <p:nvPicPr>
          <p:cNvPr id="6" name="Picture 8" descr="Premium PSD | Black brand new twitter x logo icon">
            <a:extLst>
              <a:ext uri="{FF2B5EF4-FFF2-40B4-BE49-F238E27FC236}">
                <a16:creationId xmlns:a16="http://schemas.microsoft.com/office/drawing/2014/main" id="{9FDA7AD1-B184-B393-E7EB-4EF83D8E1AE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030663" y="5518183"/>
            <a:ext cx="419481" cy="41948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2">
            <a:extLst>
              <a:ext uri="{FF2B5EF4-FFF2-40B4-BE49-F238E27FC236}">
                <a16:creationId xmlns:a16="http://schemas.microsoft.com/office/drawing/2014/main" id="{51BF6FE8-747B-9896-8ABF-14221E7F93F5}"/>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451969" y="5525367"/>
            <a:ext cx="372872" cy="36292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708B25AB-76D0-89D2-CC7C-AB746BF2D708}"/>
              </a:ext>
            </a:extLst>
          </p:cNvPr>
          <p:cNvSpPr txBox="1"/>
          <p:nvPr/>
        </p:nvSpPr>
        <p:spPr>
          <a:xfrm>
            <a:off x="1080877" y="1747097"/>
            <a:ext cx="10030246" cy="461665"/>
          </a:xfrm>
          <a:prstGeom prst="rect">
            <a:avLst/>
          </a:prstGeom>
          <a:noFill/>
        </p:spPr>
        <p:txBody>
          <a:bodyPr wrap="none" rtlCol="0">
            <a:spAutoFit/>
          </a:bodyPr>
          <a:lstStyle/>
          <a:p>
            <a:r>
              <a:rPr lang="en-US" sz="2400" dirty="0"/>
              <a:t>Data and codes available at</a:t>
            </a:r>
            <a:r>
              <a:rPr lang="en-US" sz="2400" dirty="0">
                <a:solidFill>
                  <a:srgbClr val="C00000"/>
                </a:solidFill>
              </a:rPr>
              <a:t>: https://github.com/pridiltal/CARMA2024_Analysis</a:t>
            </a:r>
          </a:p>
        </p:txBody>
      </p:sp>
      <p:pic>
        <p:nvPicPr>
          <p:cNvPr id="1038" name="Picture 14" descr="World wide web - Free web icons">
            <a:extLst>
              <a:ext uri="{FF2B5EF4-FFF2-40B4-BE49-F238E27FC236}">
                <a16:creationId xmlns:a16="http://schemas.microsoft.com/office/drawing/2014/main" id="{C065F86A-35C9-0C19-C924-699FDD7B0F88}"/>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306481" y="5110878"/>
            <a:ext cx="270164" cy="27016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4" descr="World wide web - Free web icons">
            <a:extLst>
              <a:ext uri="{FF2B5EF4-FFF2-40B4-BE49-F238E27FC236}">
                <a16:creationId xmlns:a16="http://schemas.microsoft.com/office/drawing/2014/main" id="{688E0BC9-562B-0A30-9EAB-9944F3E5E44E}"/>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812887" y="5110878"/>
            <a:ext cx="270164" cy="270164"/>
          </a:xfrm>
          <a:prstGeom prst="rect">
            <a:avLst/>
          </a:prstGeom>
          <a:noFill/>
          <a:extLst>
            <a:ext uri="{909E8E84-426E-40DD-AFC4-6F175D3DCCD1}">
              <a14:hiddenFill xmlns:a14="http://schemas.microsoft.com/office/drawing/2010/main">
                <a:solidFill>
                  <a:srgbClr val="FFFFFF"/>
                </a:solidFill>
              </a14:hiddenFill>
            </a:ext>
          </a:extLst>
        </p:spPr>
      </p:pic>
      <p:sp>
        <p:nvSpPr>
          <p:cNvPr id="10" name="Slide Number Placeholder 9">
            <a:extLst>
              <a:ext uri="{FF2B5EF4-FFF2-40B4-BE49-F238E27FC236}">
                <a16:creationId xmlns:a16="http://schemas.microsoft.com/office/drawing/2014/main" id="{1044A5B5-EE44-FEFD-5E76-A8B4DD165637}"/>
              </a:ext>
            </a:extLst>
          </p:cNvPr>
          <p:cNvSpPr>
            <a:spLocks noGrp="1"/>
          </p:cNvSpPr>
          <p:nvPr>
            <p:ph type="sldNum" sz="quarter" idx="12"/>
          </p:nvPr>
        </p:nvSpPr>
        <p:spPr/>
        <p:txBody>
          <a:bodyPr/>
          <a:lstStyle/>
          <a:p>
            <a:fld id="{88DB4422-1BD0-49AA-A557-07A49831017A}" type="slidenum">
              <a:rPr lang="en-GB" smtClean="0"/>
              <a:t>27</a:t>
            </a:fld>
            <a:endParaRPr lang="en-GB"/>
          </a:p>
        </p:txBody>
      </p:sp>
      <p:grpSp>
        <p:nvGrpSpPr>
          <p:cNvPr id="14" name="Group 13">
            <a:extLst>
              <a:ext uri="{FF2B5EF4-FFF2-40B4-BE49-F238E27FC236}">
                <a16:creationId xmlns:a16="http://schemas.microsoft.com/office/drawing/2014/main" id="{1DE28760-0641-EC81-F9D4-2E62D5505C81}"/>
              </a:ext>
            </a:extLst>
          </p:cNvPr>
          <p:cNvGrpSpPr/>
          <p:nvPr/>
        </p:nvGrpSpPr>
        <p:grpSpPr>
          <a:xfrm>
            <a:off x="867897" y="5461912"/>
            <a:ext cx="1302740" cy="475752"/>
            <a:chOff x="1004852" y="5416509"/>
            <a:chExt cx="1302740" cy="475752"/>
          </a:xfrm>
        </p:grpSpPr>
        <p:pic>
          <p:nvPicPr>
            <p:cNvPr id="1032" name="Picture 8" descr="Premium PSD | Black brand new twitter x logo icon">
              <a:extLst>
                <a:ext uri="{FF2B5EF4-FFF2-40B4-BE49-F238E27FC236}">
                  <a16:creationId xmlns:a16="http://schemas.microsoft.com/office/drawing/2014/main" id="{58BAC591-4EDC-09EB-0AE4-D27EA2B18F6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03860" y="5416509"/>
              <a:ext cx="419481" cy="419481"/>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1E113871-720A-A73E-D419-4C9FD414E29E}"/>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934720" y="5473062"/>
              <a:ext cx="372872" cy="362928"/>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D5E64A18-1DAF-F1F0-9BE5-70118B9CF2DA}"/>
                </a:ext>
              </a:extLst>
            </p:cNvPr>
            <p:cNvPicPr>
              <a:picLocks noChangeAspect="1"/>
            </p:cNvPicPr>
            <p:nvPr/>
          </p:nvPicPr>
          <p:blipFill>
            <a:blip r:embed="rId8"/>
            <a:stretch>
              <a:fillRect/>
            </a:stretch>
          </p:blipFill>
          <p:spPr>
            <a:xfrm>
              <a:off x="1004852" y="5430596"/>
              <a:ext cx="429655" cy="461665"/>
            </a:xfrm>
            <a:prstGeom prst="rect">
              <a:avLst/>
            </a:prstGeom>
          </p:spPr>
        </p:pic>
      </p:grpSp>
      <p:pic>
        <p:nvPicPr>
          <p:cNvPr id="3" name="Picture 2">
            <a:extLst>
              <a:ext uri="{FF2B5EF4-FFF2-40B4-BE49-F238E27FC236}">
                <a16:creationId xmlns:a16="http://schemas.microsoft.com/office/drawing/2014/main" id="{0B13174A-5531-C5ED-78C2-1C10C16D33D2}"/>
              </a:ext>
            </a:extLst>
          </p:cNvPr>
          <p:cNvPicPr>
            <a:picLocks noChangeAspect="1"/>
          </p:cNvPicPr>
          <p:nvPr/>
        </p:nvPicPr>
        <p:blipFill>
          <a:blip r:embed="rId8"/>
          <a:stretch>
            <a:fillRect/>
          </a:stretch>
        </p:blipFill>
        <p:spPr>
          <a:xfrm>
            <a:off x="4534045" y="5514106"/>
            <a:ext cx="429655" cy="461665"/>
          </a:xfrm>
          <a:prstGeom prst="rect">
            <a:avLst/>
          </a:prstGeom>
        </p:spPr>
      </p:pic>
      <p:sp>
        <p:nvSpPr>
          <p:cNvPr id="12" name="TextBox 11">
            <a:extLst>
              <a:ext uri="{FF2B5EF4-FFF2-40B4-BE49-F238E27FC236}">
                <a16:creationId xmlns:a16="http://schemas.microsoft.com/office/drawing/2014/main" id="{448E62D3-1D36-A2F8-1140-8E2BEA9D04BD}"/>
              </a:ext>
            </a:extLst>
          </p:cNvPr>
          <p:cNvSpPr txBox="1"/>
          <p:nvPr/>
        </p:nvSpPr>
        <p:spPr>
          <a:xfrm>
            <a:off x="867897" y="309956"/>
            <a:ext cx="10243226" cy="1077218"/>
          </a:xfrm>
          <a:prstGeom prst="rect">
            <a:avLst/>
          </a:prstGeom>
          <a:noFill/>
        </p:spPr>
        <p:txBody>
          <a:bodyPr wrap="square">
            <a:spAutoFit/>
          </a:bodyPr>
          <a:lstStyle/>
          <a:p>
            <a:pPr algn="ctr"/>
            <a:r>
              <a:rPr lang="en-US" sz="3200" b="1" i="0" dirty="0">
                <a:effectLst/>
                <a:latin typeface="var(--header-font-family)"/>
              </a:rPr>
              <a:t>Thank you</a:t>
            </a:r>
          </a:p>
          <a:p>
            <a:pPr algn="ctr"/>
            <a:endParaRPr lang="en-US" sz="3200" b="1" i="0" dirty="0">
              <a:effectLst/>
              <a:latin typeface="var(--header-font-family)"/>
            </a:endParaRPr>
          </a:p>
        </p:txBody>
      </p:sp>
      <p:sp>
        <p:nvSpPr>
          <p:cNvPr id="16" name="Rectangle 4">
            <a:extLst>
              <a:ext uri="{FF2B5EF4-FFF2-40B4-BE49-F238E27FC236}">
                <a16:creationId xmlns:a16="http://schemas.microsoft.com/office/drawing/2014/main" id="{6FDEE831-1747-E731-6CC8-222356FFDFF0}"/>
              </a:ext>
            </a:extLst>
          </p:cNvPr>
          <p:cNvSpPr>
            <a:spLocks noChangeArrowheads="1"/>
          </p:cNvSpPr>
          <p:nvPr/>
        </p:nvSpPr>
        <p:spPr bwMode="auto">
          <a:xfrm>
            <a:off x="566530" y="892681"/>
            <a:ext cx="10425725"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This work was supported in part by the </a:t>
            </a:r>
            <a:r>
              <a:rPr kumimoji="0" lang="en-US" altLang="en-US" sz="1800" b="1" i="0" u="none" strike="noStrike" cap="none" normalizeH="0" baseline="0" dirty="0">
                <a:ln>
                  <a:noFill/>
                </a:ln>
                <a:solidFill>
                  <a:srgbClr val="FF0066"/>
                </a:solidFill>
                <a:effectLst/>
                <a:latin typeface="Arial" panose="020B0604020202020204" pitchFamily="34" charset="0"/>
              </a:rPr>
              <a:t>RETINA</a:t>
            </a:r>
            <a:r>
              <a:rPr kumimoji="0" lang="en-US" altLang="en-US" sz="1800" b="0" i="0" u="none" strike="noStrike" cap="none" normalizeH="0" baseline="0" dirty="0">
                <a:ln>
                  <a:noFill/>
                </a:ln>
                <a:solidFill>
                  <a:schemeClr val="tx1"/>
                </a:solidFill>
                <a:effectLst/>
                <a:latin typeface="Arial" panose="020B0604020202020204" pitchFamily="34" charset="0"/>
              </a:rPr>
              <a:t> research lab, funded by the OWSD, a program unit of the United Nations Educational, Scientific, and Cultural Organization (UNESCO).</a:t>
            </a:r>
          </a:p>
        </p:txBody>
      </p:sp>
      <p:sp>
        <p:nvSpPr>
          <p:cNvPr id="11" name="TextBox 10">
            <a:extLst>
              <a:ext uri="{FF2B5EF4-FFF2-40B4-BE49-F238E27FC236}">
                <a16:creationId xmlns:a16="http://schemas.microsoft.com/office/drawing/2014/main" id="{BB4F88CE-4B51-0A09-33EA-DD2431685E85}"/>
              </a:ext>
            </a:extLst>
          </p:cNvPr>
          <p:cNvSpPr txBox="1"/>
          <p:nvPr/>
        </p:nvSpPr>
        <p:spPr>
          <a:xfrm>
            <a:off x="9067865" y="2809494"/>
            <a:ext cx="2155371" cy="369332"/>
          </a:xfrm>
          <a:prstGeom prst="rect">
            <a:avLst/>
          </a:prstGeom>
          <a:noFill/>
        </p:spPr>
        <p:txBody>
          <a:bodyPr wrap="square" rtlCol="0">
            <a:spAutoFit/>
          </a:bodyPr>
          <a:lstStyle/>
          <a:p>
            <a:r>
              <a:rPr lang="en-US" dirty="0"/>
              <a:t>Slides available at</a:t>
            </a:r>
          </a:p>
        </p:txBody>
      </p:sp>
      <p:pic>
        <p:nvPicPr>
          <p:cNvPr id="2050" name="Picture 2" descr="RETINA">
            <a:extLst>
              <a:ext uri="{FF2B5EF4-FFF2-40B4-BE49-F238E27FC236}">
                <a16:creationId xmlns:a16="http://schemas.microsoft.com/office/drawing/2014/main" id="{7CDCCC33-F449-3FCF-268C-094663E11D3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516118" y="2682504"/>
            <a:ext cx="1709728" cy="1709728"/>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A qr code with a white background&#10;&#10;Description automatically generated">
            <a:extLst>
              <a:ext uri="{FF2B5EF4-FFF2-40B4-BE49-F238E27FC236}">
                <a16:creationId xmlns:a16="http://schemas.microsoft.com/office/drawing/2014/main" id="{91E232F7-D5C7-E149-8846-D979E878EC9B}"/>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955752" y="3204870"/>
            <a:ext cx="2155371" cy="2155371"/>
          </a:xfrm>
          <a:prstGeom prst="rect">
            <a:avLst/>
          </a:prstGeom>
        </p:spPr>
      </p:pic>
    </p:spTree>
    <p:extLst>
      <p:ext uri="{BB962C8B-B14F-4D97-AF65-F5344CB8AC3E}">
        <p14:creationId xmlns:p14="http://schemas.microsoft.com/office/powerpoint/2010/main" val="30027520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A633D3-DB36-22F4-49AB-C83112ECE00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B1B8528-168A-7A0B-BCCB-A8CDA9F4106B}"/>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FDBE452D-2C50-02E2-AD8F-47BAF3B2D7DD}"/>
              </a:ext>
            </a:extLst>
          </p:cNvPr>
          <p:cNvSpPr>
            <a:spLocks noGrp="1"/>
          </p:cNvSpPr>
          <p:nvPr>
            <p:ph type="sldNum" sz="quarter" idx="12"/>
          </p:nvPr>
        </p:nvSpPr>
        <p:spPr/>
        <p:txBody>
          <a:bodyPr/>
          <a:lstStyle/>
          <a:p>
            <a:fld id="{88DB4422-1BD0-49AA-A557-07A49831017A}" type="slidenum">
              <a:rPr lang="en-GB" smtClean="0"/>
              <a:t>28</a:t>
            </a:fld>
            <a:endParaRPr lang="en-GB"/>
          </a:p>
        </p:txBody>
      </p:sp>
    </p:spTree>
    <p:extLst>
      <p:ext uri="{BB962C8B-B14F-4D97-AF65-F5344CB8AC3E}">
        <p14:creationId xmlns:p14="http://schemas.microsoft.com/office/powerpoint/2010/main" val="137580170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DAC06-0693-BDBA-03B2-EF386EB03D92}"/>
              </a:ext>
            </a:extLst>
          </p:cNvPr>
          <p:cNvSpPr>
            <a:spLocks noGrp="1"/>
          </p:cNvSpPr>
          <p:nvPr>
            <p:ph type="title"/>
          </p:nvPr>
        </p:nvSpPr>
        <p:spPr>
          <a:xfrm>
            <a:off x="443345" y="136525"/>
            <a:ext cx="11305309" cy="855229"/>
          </a:xfrm>
        </p:spPr>
        <p:txBody>
          <a:bodyPr>
            <a:noAutofit/>
          </a:bodyPr>
          <a:lstStyle/>
          <a:p>
            <a:r>
              <a:rPr lang="en-US" sz="2800" dirty="0"/>
              <a:t> Global tracking of COVID-19 caused school closures and re-openings</a:t>
            </a:r>
          </a:p>
        </p:txBody>
      </p:sp>
      <p:pic>
        <p:nvPicPr>
          <p:cNvPr id="6" name="Content Placeholder 5">
            <a:extLst>
              <a:ext uri="{FF2B5EF4-FFF2-40B4-BE49-F238E27FC236}">
                <a16:creationId xmlns:a16="http://schemas.microsoft.com/office/drawing/2014/main" id="{6EFBA1B6-81F9-ECB2-112E-3EF20A9B94D3}"/>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338891" y="752475"/>
            <a:ext cx="9023916" cy="5353050"/>
          </a:xfrm>
        </p:spPr>
      </p:pic>
      <p:sp>
        <p:nvSpPr>
          <p:cNvPr id="4" name="Slide Number Placeholder 3">
            <a:extLst>
              <a:ext uri="{FF2B5EF4-FFF2-40B4-BE49-F238E27FC236}">
                <a16:creationId xmlns:a16="http://schemas.microsoft.com/office/drawing/2014/main" id="{BD3FCEA2-9FCD-5CE5-F176-1C3182E62683}"/>
              </a:ext>
            </a:extLst>
          </p:cNvPr>
          <p:cNvSpPr>
            <a:spLocks noGrp="1"/>
          </p:cNvSpPr>
          <p:nvPr>
            <p:ph type="sldNum" sz="quarter" idx="12"/>
          </p:nvPr>
        </p:nvSpPr>
        <p:spPr/>
        <p:txBody>
          <a:bodyPr/>
          <a:lstStyle/>
          <a:p>
            <a:fld id="{88DB4422-1BD0-49AA-A557-07A49831017A}" type="slidenum">
              <a:rPr lang="en-GB" smtClean="0"/>
              <a:t>29</a:t>
            </a:fld>
            <a:endParaRPr lang="en-GB"/>
          </a:p>
        </p:txBody>
      </p:sp>
      <p:sp>
        <p:nvSpPr>
          <p:cNvPr id="7" name="TextBox 6">
            <a:extLst>
              <a:ext uri="{FF2B5EF4-FFF2-40B4-BE49-F238E27FC236}">
                <a16:creationId xmlns:a16="http://schemas.microsoft.com/office/drawing/2014/main" id="{085CCE40-E3C9-D107-5C16-1EBD2D482956}"/>
              </a:ext>
            </a:extLst>
          </p:cNvPr>
          <p:cNvSpPr txBox="1"/>
          <p:nvPr/>
        </p:nvSpPr>
        <p:spPr>
          <a:xfrm>
            <a:off x="10362807" y="954096"/>
            <a:ext cx="1637515" cy="2554545"/>
          </a:xfrm>
          <a:prstGeom prst="rect">
            <a:avLst/>
          </a:prstGeom>
          <a:noFill/>
        </p:spPr>
        <p:txBody>
          <a:bodyPr wrap="square" rtlCol="0">
            <a:spAutoFit/>
          </a:bodyPr>
          <a:lstStyle/>
          <a:p>
            <a:r>
              <a:rPr lang="en-US" sz="1600" dirty="0"/>
              <a:t>Source: UNESCO (2020). COVID-19 educational disruption and response. [Online; accessed 13-May-2020]. https://en.unesco.org/covid19/educationresponse</a:t>
            </a:r>
          </a:p>
        </p:txBody>
      </p:sp>
    </p:spTree>
    <p:extLst>
      <p:ext uri="{BB962C8B-B14F-4D97-AF65-F5344CB8AC3E}">
        <p14:creationId xmlns:p14="http://schemas.microsoft.com/office/powerpoint/2010/main" val="6145037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DAC06-0693-BDBA-03B2-EF386EB03D92}"/>
              </a:ext>
            </a:extLst>
          </p:cNvPr>
          <p:cNvSpPr>
            <a:spLocks noGrp="1"/>
          </p:cNvSpPr>
          <p:nvPr>
            <p:ph type="title"/>
          </p:nvPr>
        </p:nvSpPr>
        <p:spPr>
          <a:xfrm>
            <a:off x="443345" y="136525"/>
            <a:ext cx="11305309" cy="855229"/>
          </a:xfrm>
        </p:spPr>
        <p:txBody>
          <a:bodyPr>
            <a:noAutofit/>
          </a:bodyPr>
          <a:lstStyle/>
          <a:p>
            <a:r>
              <a:rPr lang="en-US" sz="2800" dirty="0"/>
              <a:t> Region wise tracking of COVID-19 caused school closures and re-openings</a:t>
            </a:r>
          </a:p>
        </p:txBody>
      </p:sp>
      <p:sp>
        <p:nvSpPr>
          <p:cNvPr id="4" name="Slide Number Placeholder 3">
            <a:extLst>
              <a:ext uri="{FF2B5EF4-FFF2-40B4-BE49-F238E27FC236}">
                <a16:creationId xmlns:a16="http://schemas.microsoft.com/office/drawing/2014/main" id="{BD3FCEA2-9FCD-5CE5-F176-1C3182E62683}"/>
              </a:ext>
            </a:extLst>
          </p:cNvPr>
          <p:cNvSpPr>
            <a:spLocks noGrp="1"/>
          </p:cNvSpPr>
          <p:nvPr>
            <p:ph type="sldNum" sz="quarter" idx="12"/>
          </p:nvPr>
        </p:nvSpPr>
        <p:spPr/>
        <p:txBody>
          <a:bodyPr/>
          <a:lstStyle/>
          <a:p>
            <a:fld id="{88DB4422-1BD0-49AA-A557-07A49831017A}" type="slidenum">
              <a:rPr lang="en-GB" smtClean="0"/>
              <a:t>3</a:t>
            </a:fld>
            <a:endParaRPr lang="en-GB"/>
          </a:p>
        </p:txBody>
      </p:sp>
      <p:pic>
        <p:nvPicPr>
          <p:cNvPr id="8" name="Content Placeholder 7" descr="A graph of a number of colored lines&#10;&#10;Description automatically generated with medium confidence">
            <a:extLst>
              <a:ext uri="{FF2B5EF4-FFF2-40B4-BE49-F238E27FC236}">
                <a16:creationId xmlns:a16="http://schemas.microsoft.com/office/drawing/2014/main" id="{52D725C3-E32E-FEF2-42FF-2454F90BB7DB}"/>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179782" y="904668"/>
            <a:ext cx="7735453" cy="5357587"/>
          </a:xfrm>
        </p:spPr>
      </p:pic>
      <p:sp>
        <p:nvSpPr>
          <p:cNvPr id="9" name="TextBox 8">
            <a:extLst>
              <a:ext uri="{FF2B5EF4-FFF2-40B4-BE49-F238E27FC236}">
                <a16:creationId xmlns:a16="http://schemas.microsoft.com/office/drawing/2014/main" id="{045DCCD7-53BD-3773-DE47-4E3CF5C92B53}"/>
              </a:ext>
            </a:extLst>
          </p:cNvPr>
          <p:cNvSpPr txBox="1"/>
          <p:nvPr/>
        </p:nvSpPr>
        <p:spPr>
          <a:xfrm>
            <a:off x="10209091" y="995515"/>
            <a:ext cx="1637515" cy="2554545"/>
          </a:xfrm>
          <a:prstGeom prst="rect">
            <a:avLst/>
          </a:prstGeom>
          <a:noFill/>
        </p:spPr>
        <p:txBody>
          <a:bodyPr wrap="square" rtlCol="0">
            <a:spAutoFit/>
          </a:bodyPr>
          <a:lstStyle/>
          <a:p>
            <a:r>
              <a:rPr lang="en-US" sz="1600" dirty="0"/>
              <a:t>Source: UNESCO (2020). COVID-19 educational disruption and response. [Online; accessed 13-May-2020]. https://en.unesco.org/covid19/educationresponse</a:t>
            </a:r>
          </a:p>
        </p:txBody>
      </p:sp>
    </p:spTree>
    <p:extLst>
      <p:ext uri="{BB962C8B-B14F-4D97-AF65-F5344CB8AC3E}">
        <p14:creationId xmlns:p14="http://schemas.microsoft.com/office/powerpoint/2010/main" val="377087789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DAC06-0693-BDBA-03B2-EF386EB03D92}"/>
              </a:ext>
            </a:extLst>
          </p:cNvPr>
          <p:cNvSpPr>
            <a:spLocks noGrp="1"/>
          </p:cNvSpPr>
          <p:nvPr>
            <p:ph type="title"/>
          </p:nvPr>
        </p:nvSpPr>
        <p:spPr>
          <a:xfrm>
            <a:off x="443345" y="136525"/>
            <a:ext cx="11305309" cy="855229"/>
          </a:xfrm>
        </p:spPr>
        <p:txBody>
          <a:bodyPr>
            <a:noAutofit/>
          </a:bodyPr>
          <a:lstStyle/>
          <a:p>
            <a:r>
              <a:rPr lang="en-US" sz="2800" dirty="0"/>
              <a:t> Region wise tracking of COVID-19 caused school closures and re-openings</a:t>
            </a:r>
          </a:p>
        </p:txBody>
      </p:sp>
      <p:sp>
        <p:nvSpPr>
          <p:cNvPr id="4" name="Slide Number Placeholder 3">
            <a:extLst>
              <a:ext uri="{FF2B5EF4-FFF2-40B4-BE49-F238E27FC236}">
                <a16:creationId xmlns:a16="http://schemas.microsoft.com/office/drawing/2014/main" id="{BD3FCEA2-9FCD-5CE5-F176-1C3182E62683}"/>
              </a:ext>
            </a:extLst>
          </p:cNvPr>
          <p:cNvSpPr>
            <a:spLocks noGrp="1"/>
          </p:cNvSpPr>
          <p:nvPr>
            <p:ph type="sldNum" sz="quarter" idx="12"/>
          </p:nvPr>
        </p:nvSpPr>
        <p:spPr/>
        <p:txBody>
          <a:bodyPr/>
          <a:lstStyle/>
          <a:p>
            <a:fld id="{88DB4422-1BD0-49AA-A557-07A49831017A}" type="slidenum">
              <a:rPr lang="en-GB" smtClean="0"/>
              <a:t>30</a:t>
            </a:fld>
            <a:endParaRPr lang="en-GB"/>
          </a:p>
        </p:txBody>
      </p:sp>
      <p:pic>
        <p:nvPicPr>
          <p:cNvPr id="8" name="Content Placeholder 7" descr="A graph of a number of colored lines&#10;&#10;Description automatically generated with medium confidence">
            <a:extLst>
              <a:ext uri="{FF2B5EF4-FFF2-40B4-BE49-F238E27FC236}">
                <a16:creationId xmlns:a16="http://schemas.microsoft.com/office/drawing/2014/main" id="{52D725C3-E32E-FEF2-42FF-2454F90BB7D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79782" y="904668"/>
            <a:ext cx="7735453" cy="5357587"/>
          </a:xfrm>
        </p:spPr>
      </p:pic>
      <p:sp>
        <p:nvSpPr>
          <p:cNvPr id="9" name="TextBox 8">
            <a:extLst>
              <a:ext uri="{FF2B5EF4-FFF2-40B4-BE49-F238E27FC236}">
                <a16:creationId xmlns:a16="http://schemas.microsoft.com/office/drawing/2014/main" id="{045DCCD7-53BD-3773-DE47-4E3CF5C92B53}"/>
              </a:ext>
            </a:extLst>
          </p:cNvPr>
          <p:cNvSpPr txBox="1"/>
          <p:nvPr/>
        </p:nvSpPr>
        <p:spPr>
          <a:xfrm>
            <a:off x="10209091" y="995515"/>
            <a:ext cx="1637515" cy="2554545"/>
          </a:xfrm>
          <a:prstGeom prst="rect">
            <a:avLst/>
          </a:prstGeom>
          <a:noFill/>
        </p:spPr>
        <p:txBody>
          <a:bodyPr wrap="square" rtlCol="0">
            <a:spAutoFit/>
          </a:bodyPr>
          <a:lstStyle/>
          <a:p>
            <a:r>
              <a:rPr lang="en-US" sz="1600" dirty="0"/>
              <a:t>Source: UNESCO (2020). COVID-19 educational disruption and response. [Online; accessed 13-May-2020]. https://en.unesco.org/covid19/educationresponse</a:t>
            </a:r>
          </a:p>
        </p:txBody>
      </p:sp>
    </p:spTree>
    <p:extLst>
      <p:ext uri="{BB962C8B-B14F-4D97-AF65-F5344CB8AC3E}">
        <p14:creationId xmlns:p14="http://schemas.microsoft.com/office/powerpoint/2010/main" val="34951570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62B9B45-4BF7-2349-7315-0FA19F960F53}"/>
              </a:ext>
            </a:extLst>
          </p:cNvPr>
          <p:cNvSpPr>
            <a:spLocks noGrp="1"/>
          </p:cNvSpPr>
          <p:nvPr>
            <p:ph type="sldNum" sz="quarter" idx="12"/>
          </p:nvPr>
        </p:nvSpPr>
        <p:spPr/>
        <p:txBody>
          <a:bodyPr/>
          <a:lstStyle/>
          <a:p>
            <a:fld id="{88DB4422-1BD0-49AA-A557-07A49831017A}" type="slidenum">
              <a:rPr lang="en-GB" smtClean="0"/>
              <a:t>31</a:t>
            </a:fld>
            <a:endParaRPr lang="en-GB"/>
          </a:p>
        </p:txBody>
      </p:sp>
      <p:sp>
        <p:nvSpPr>
          <p:cNvPr id="5" name="AutoShape 2">
            <a:extLst>
              <a:ext uri="{FF2B5EF4-FFF2-40B4-BE49-F238E27FC236}">
                <a16:creationId xmlns:a16="http://schemas.microsoft.com/office/drawing/2014/main" id="{000A9C57-A3AF-7BBC-3A82-D871EC60FFE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a:extLst>
              <a:ext uri="{FF2B5EF4-FFF2-40B4-BE49-F238E27FC236}">
                <a16:creationId xmlns:a16="http://schemas.microsoft.com/office/drawing/2014/main" id="{C7F150FE-1AB8-EEE6-BC41-5DC62596E651}"/>
              </a:ext>
            </a:extLst>
          </p:cNvPr>
          <p:cNvPicPr>
            <a:picLocks noChangeAspect="1"/>
          </p:cNvPicPr>
          <p:nvPr/>
        </p:nvPicPr>
        <p:blipFill>
          <a:blip r:embed="rId3"/>
          <a:stretch>
            <a:fillRect/>
          </a:stretch>
        </p:blipFill>
        <p:spPr>
          <a:xfrm>
            <a:off x="0" y="68262"/>
            <a:ext cx="12191999" cy="6789738"/>
          </a:xfrm>
          <a:prstGeom prst="rect">
            <a:avLst/>
          </a:prstGeom>
        </p:spPr>
      </p:pic>
    </p:spTree>
    <p:extLst>
      <p:ext uri="{BB962C8B-B14F-4D97-AF65-F5344CB8AC3E}">
        <p14:creationId xmlns:p14="http://schemas.microsoft.com/office/powerpoint/2010/main" val="36895694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person writing on a chalkboard&#10;&#10;Description automatically generated">
            <a:extLst>
              <a:ext uri="{FF2B5EF4-FFF2-40B4-BE49-F238E27FC236}">
                <a16:creationId xmlns:a16="http://schemas.microsoft.com/office/drawing/2014/main" id="{0ADF43FA-6A55-E819-A40A-B897D2591EA7}"/>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0"/>
            <a:ext cx="12192000" cy="6858000"/>
          </a:xfrm>
        </p:spPr>
      </p:pic>
      <p:sp>
        <p:nvSpPr>
          <p:cNvPr id="4" name="Slide Number Placeholder 3">
            <a:extLst>
              <a:ext uri="{FF2B5EF4-FFF2-40B4-BE49-F238E27FC236}">
                <a16:creationId xmlns:a16="http://schemas.microsoft.com/office/drawing/2014/main" id="{B0EA94FE-0988-EA1C-D4F2-9215E295CD74}"/>
              </a:ext>
            </a:extLst>
          </p:cNvPr>
          <p:cNvSpPr>
            <a:spLocks noGrp="1"/>
          </p:cNvSpPr>
          <p:nvPr>
            <p:ph type="sldNum" sz="quarter" idx="12"/>
          </p:nvPr>
        </p:nvSpPr>
        <p:spPr/>
        <p:txBody>
          <a:bodyPr/>
          <a:lstStyle/>
          <a:p>
            <a:fld id="{88DB4422-1BD0-49AA-A557-07A49831017A}" type="slidenum">
              <a:rPr lang="en-GB" smtClean="0"/>
              <a:t>4</a:t>
            </a:fld>
            <a:endParaRPr lang="en-GB"/>
          </a:p>
        </p:txBody>
      </p:sp>
      <p:sp>
        <p:nvSpPr>
          <p:cNvPr id="8" name="TextBox 7">
            <a:extLst>
              <a:ext uri="{FF2B5EF4-FFF2-40B4-BE49-F238E27FC236}">
                <a16:creationId xmlns:a16="http://schemas.microsoft.com/office/drawing/2014/main" id="{F3C53679-BB39-48E8-896C-7BFD89AEC3FA}"/>
              </a:ext>
            </a:extLst>
          </p:cNvPr>
          <p:cNvSpPr txBox="1"/>
          <p:nvPr/>
        </p:nvSpPr>
        <p:spPr>
          <a:xfrm>
            <a:off x="461819" y="312016"/>
            <a:ext cx="11000509" cy="1015663"/>
          </a:xfrm>
          <a:prstGeom prst="rect">
            <a:avLst/>
          </a:prstGeom>
          <a:solidFill>
            <a:srgbClr val="E7E6E6">
              <a:alpha val="67843"/>
            </a:srgbClr>
          </a:solidFill>
        </p:spPr>
        <p:txBody>
          <a:bodyPr wrap="square">
            <a:spAutoFit/>
          </a:bodyPr>
          <a:lstStyle/>
          <a:p>
            <a:pPr algn="ctr"/>
            <a:r>
              <a:rPr lang="en-US" sz="6000" b="1" i="0" dirty="0">
                <a:solidFill>
                  <a:srgbClr val="000000"/>
                </a:solidFill>
                <a:effectLst/>
                <a:latin typeface="var(--header-font-family)"/>
              </a:rPr>
              <a:t>From chalk-talk to </a:t>
            </a:r>
            <a:r>
              <a:rPr lang="en-US" sz="6000" b="1" i="0" dirty="0">
                <a:solidFill>
                  <a:srgbClr val="FF0000"/>
                </a:solidFill>
                <a:effectLst/>
                <a:latin typeface="var(--header-font-family)"/>
              </a:rPr>
              <a:t>virtual walk</a:t>
            </a:r>
          </a:p>
        </p:txBody>
      </p:sp>
    </p:spTree>
    <p:extLst>
      <p:ext uri="{BB962C8B-B14F-4D97-AF65-F5344CB8AC3E}">
        <p14:creationId xmlns:p14="http://schemas.microsoft.com/office/powerpoint/2010/main" val="42220644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9EB94BE-C240-237A-7EA0-5B701DB253FE}"/>
              </a:ext>
            </a:extLst>
          </p:cNvPr>
          <p:cNvSpPr>
            <a:spLocks noGrp="1"/>
          </p:cNvSpPr>
          <p:nvPr>
            <p:ph type="sldNum" sz="quarter" idx="12"/>
          </p:nvPr>
        </p:nvSpPr>
        <p:spPr/>
        <p:txBody>
          <a:bodyPr/>
          <a:lstStyle/>
          <a:p>
            <a:fld id="{88DB4422-1BD0-49AA-A557-07A49831017A}" type="slidenum">
              <a:rPr lang="en-GB" smtClean="0"/>
              <a:t>5</a:t>
            </a:fld>
            <a:endParaRPr lang="en-GB"/>
          </a:p>
        </p:txBody>
      </p:sp>
      <p:sp>
        <p:nvSpPr>
          <p:cNvPr id="5" name="AutoShape 2">
            <a:extLst>
              <a:ext uri="{FF2B5EF4-FFF2-40B4-BE49-F238E27FC236}">
                <a16:creationId xmlns:a16="http://schemas.microsoft.com/office/drawing/2014/main" id="{E9C250AA-B5C1-0639-4375-CA1E976B1CD3}"/>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4">
            <a:extLst>
              <a:ext uri="{FF2B5EF4-FFF2-40B4-BE49-F238E27FC236}">
                <a16:creationId xmlns:a16="http://schemas.microsoft.com/office/drawing/2014/main" id="{16926D6F-D1D8-770A-4FED-1695E3BE0FA5}"/>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3" name="Picture 12" descr="A graph of different types of data&#10;&#10;Description automatically generated with medium confidence">
            <a:extLst>
              <a:ext uri="{FF2B5EF4-FFF2-40B4-BE49-F238E27FC236}">
                <a16:creationId xmlns:a16="http://schemas.microsoft.com/office/drawing/2014/main" id="{DB3B6EA4-48C1-C12F-93DC-EC27DE8948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8828" y="136525"/>
            <a:ext cx="9771321" cy="5975497"/>
          </a:xfrm>
          <a:prstGeom prst="rect">
            <a:avLst/>
          </a:prstGeom>
        </p:spPr>
      </p:pic>
      <p:sp>
        <p:nvSpPr>
          <p:cNvPr id="2" name="Oval 1">
            <a:extLst>
              <a:ext uri="{FF2B5EF4-FFF2-40B4-BE49-F238E27FC236}">
                <a16:creationId xmlns:a16="http://schemas.microsoft.com/office/drawing/2014/main" id="{ED06F2CD-D704-F941-BB54-32CD72834E75}"/>
              </a:ext>
            </a:extLst>
          </p:cNvPr>
          <p:cNvSpPr/>
          <p:nvPr/>
        </p:nvSpPr>
        <p:spPr>
          <a:xfrm>
            <a:off x="4536558" y="2286000"/>
            <a:ext cx="1010093" cy="1447800"/>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E81683BA-C33E-798C-5A57-472888BF540D}"/>
              </a:ext>
            </a:extLst>
          </p:cNvPr>
          <p:cNvSpPr/>
          <p:nvPr/>
        </p:nvSpPr>
        <p:spPr>
          <a:xfrm>
            <a:off x="4596810" y="4000463"/>
            <a:ext cx="1010093" cy="1447800"/>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79443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01BF316-D8DB-31F9-C008-6D98839BBEBF}"/>
              </a:ext>
            </a:extLst>
          </p:cNvPr>
          <p:cNvSpPr>
            <a:spLocks noGrp="1"/>
          </p:cNvSpPr>
          <p:nvPr>
            <p:ph type="sldNum" sz="quarter" idx="12"/>
          </p:nvPr>
        </p:nvSpPr>
        <p:spPr/>
        <p:txBody>
          <a:bodyPr/>
          <a:lstStyle/>
          <a:p>
            <a:fld id="{88DB4422-1BD0-49AA-A557-07A49831017A}" type="slidenum">
              <a:rPr lang="en-GB" smtClean="0"/>
              <a:t>6</a:t>
            </a:fld>
            <a:endParaRPr lang="en-GB"/>
          </a:p>
        </p:txBody>
      </p:sp>
      <p:sp>
        <p:nvSpPr>
          <p:cNvPr id="16" name="AutoShape 6">
            <a:extLst>
              <a:ext uri="{FF2B5EF4-FFF2-40B4-BE49-F238E27FC236}">
                <a16:creationId xmlns:a16="http://schemas.microsoft.com/office/drawing/2014/main" id="{AE5A3F9E-3DB9-4EA7-DEF9-A6B406023904}"/>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AutoShape 8">
            <a:extLst>
              <a:ext uri="{FF2B5EF4-FFF2-40B4-BE49-F238E27FC236}">
                <a16:creationId xmlns:a16="http://schemas.microsoft.com/office/drawing/2014/main" id="{D323BF76-A7BA-E8DD-F0D5-73117D477B41}"/>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9" name="Picture 18">
            <a:extLst>
              <a:ext uri="{FF2B5EF4-FFF2-40B4-BE49-F238E27FC236}">
                <a16:creationId xmlns:a16="http://schemas.microsoft.com/office/drawing/2014/main" id="{6DE13747-033F-CED5-3B44-8300B40D0BA1}"/>
              </a:ext>
            </a:extLst>
          </p:cNvPr>
          <p:cNvPicPr>
            <a:picLocks noChangeAspect="1"/>
          </p:cNvPicPr>
          <p:nvPr/>
        </p:nvPicPr>
        <p:blipFill>
          <a:blip r:embed="rId3"/>
          <a:stretch>
            <a:fillRect/>
          </a:stretch>
        </p:blipFill>
        <p:spPr>
          <a:xfrm>
            <a:off x="12290" y="897927"/>
            <a:ext cx="6172200" cy="5938843"/>
          </a:xfrm>
          <a:prstGeom prst="rect">
            <a:avLst/>
          </a:prstGeom>
        </p:spPr>
      </p:pic>
      <p:sp>
        <p:nvSpPr>
          <p:cNvPr id="20" name="AutoShape 10">
            <a:extLst>
              <a:ext uri="{FF2B5EF4-FFF2-40B4-BE49-F238E27FC236}">
                <a16:creationId xmlns:a16="http://schemas.microsoft.com/office/drawing/2014/main" id="{0397963F-A376-0C2B-E0B3-1BFD083315D0}"/>
              </a:ext>
            </a:extLst>
          </p:cNvPr>
          <p:cNvSpPr>
            <a:spLocks noChangeAspect="1" noChangeArrowheads="1"/>
          </p:cNvSpPr>
          <p:nvPr/>
        </p:nvSpPr>
        <p:spPr bwMode="auto">
          <a:xfrm>
            <a:off x="6248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1" name="Picture 20">
            <a:extLst>
              <a:ext uri="{FF2B5EF4-FFF2-40B4-BE49-F238E27FC236}">
                <a16:creationId xmlns:a16="http://schemas.microsoft.com/office/drawing/2014/main" id="{BF8B413C-3B58-D16F-136D-153C3839AA43}"/>
              </a:ext>
            </a:extLst>
          </p:cNvPr>
          <p:cNvPicPr>
            <a:picLocks noChangeAspect="1"/>
          </p:cNvPicPr>
          <p:nvPr/>
        </p:nvPicPr>
        <p:blipFill>
          <a:blip r:embed="rId4"/>
          <a:stretch>
            <a:fillRect/>
          </a:stretch>
        </p:blipFill>
        <p:spPr>
          <a:xfrm>
            <a:off x="6184490" y="911782"/>
            <a:ext cx="5810865" cy="5938843"/>
          </a:xfrm>
          <a:prstGeom prst="rect">
            <a:avLst/>
          </a:prstGeom>
        </p:spPr>
      </p:pic>
      <p:sp>
        <p:nvSpPr>
          <p:cNvPr id="22" name="TextBox 21">
            <a:extLst>
              <a:ext uri="{FF2B5EF4-FFF2-40B4-BE49-F238E27FC236}">
                <a16:creationId xmlns:a16="http://schemas.microsoft.com/office/drawing/2014/main" id="{BBA8DB13-CCF0-9FAD-B44E-6DDA703CE75F}"/>
              </a:ext>
            </a:extLst>
          </p:cNvPr>
          <p:cNvSpPr txBox="1"/>
          <p:nvPr/>
        </p:nvSpPr>
        <p:spPr>
          <a:xfrm>
            <a:off x="3016417" y="2115080"/>
            <a:ext cx="860620" cy="369332"/>
          </a:xfrm>
          <a:prstGeom prst="rect">
            <a:avLst/>
          </a:prstGeom>
          <a:noFill/>
        </p:spPr>
        <p:txBody>
          <a:bodyPr wrap="none" rtlCol="0">
            <a:spAutoFit/>
          </a:bodyPr>
          <a:lstStyle/>
          <a:p>
            <a:r>
              <a:rPr lang="en-US" dirty="0">
                <a:solidFill>
                  <a:srgbClr val="FF0000"/>
                </a:solidFill>
              </a:rPr>
              <a:t>Corona</a:t>
            </a:r>
          </a:p>
        </p:txBody>
      </p:sp>
      <p:sp>
        <p:nvSpPr>
          <p:cNvPr id="23" name="TextBox 22">
            <a:extLst>
              <a:ext uri="{FF2B5EF4-FFF2-40B4-BE49-F238E27FC236}">
                <a16:creationId xmlns:a16="http://schemas.microsoft.com/office/drawing/2014/main" id="{32FA39E8-3F68-1937-A379-9226DBA38145}"/>
              </a:ext>
            </a:extLst>
          </p:cNvPr>
          <p:cNvSpPr txBox="1"/>
          <p:nvPr/>
        </p:nvSpPr>
        <p:spPr>
          <a:xfrm>
            <a:off x="3098390" y="3649924"/>
            <a:ext cx="1664238" cy="369332"/>
          </a:xfrm>
          <a:prstGeom prst="rect">
            <a:avLst/>
          </a:prstGeom>
          <a:noFill/>
        </p:spPr>
        <p:txBody>
          <a:bodyPr wrap="none" rtlCol="0">
            <a:spAutoFit/>
          </a:bodyPr>
          <a:lstStyle/>
          <a:p>
            <a:r>
              <a:rPr lang="en-US" dirty="0"/>
              <a:t>Online Learning</a:t>
            </a:r>
          </a:p>
        </p:txBody>
      </p:sp>
      <p:cxnSp>
        <p:nvCxnSpPr>
          <p:cNvPr id="25" name="Straight Arrow Connector 24">
            <a:extLst>
              <a:ext uri="{FF2B5EF4-FFF2-40B4-BE49-F238E27FC236}">
                <a16:creationId xmlns:a16="http://schemas.microsoft.com/office/drawing/2014/main" id="{BFF4DF31-6673-0F05-DB19-F8B276535A5D}"/>
              </a:ext>
            </a:extLst>
          </p:cNvPr>
          <p:cNvCxnSpPr>
            <a:cxnSpLocks/>
          </p:cNvCxnSpPr>
          <p:nvPr/>
        </p:nvCxnSpPr>
        <p:spPr>
          <a:xfrm flipH="1">
            <a:off x="2656199" y="2299746"/>
            <a:ext cx="360218" cy="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DE5B7F7C-8F4C-494B-1DCB-EAF45FDAC8F3}"/>
              </a:ext>
            </a:extLst>
          </p:cNvPr>
          <p:cNvCxnSpPr>
            <a:cxnSpLocks/>
          </p:cNvCxnSpPr>
          <p:nvPr/>
        </p:nvCxnSpPr>
        <p:spPr>
          <a:xfrm flipH="1">
            <a:off x="2754991" y="3834590"/>
            <a:ext cx="360218"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30" name="Rectangle 29">
            <a:extLst>
              <a:ext uri="{FF2B5EF4-FFF2-40B4-BE49-F238E27FC236}">
                <a16:creationId xmlns:a16="http://schemas.microsoft.com/office/drawing/2014/main" id="{A13CB6C5-E338-86E6-818F-5559969B7D50}"/>
              </a:ext>
            </a:extLst>
          </p:cNvPr>
          <p:cNvSpPr/>
          <p:nvPr/>
        </p:nvSpPr>
        <p:spPr>
          <a:xfrm>
            <a:off x="573671" y="5972529"/>
            <a:ext cx="5486400" cy="35648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TextBox 27">
            <a:extLst>
              <a:ext uri="{FF2B5EF4-FFF2-40B4-BE49-F238E27FC236}">
                <a16:creationId xmlns:a16="http://schemas.microsoft.com/office/drawing/2014/main" id="{7B088BB7-1B0E-78C8-D441-CA7463DF4D01}"/>
              </a:ext>
            </a:extLst>
          </p:cNvPr>
          <p:cNvSpPr txBox="1"/>
          <p:nvPr/>
        </p:nvSpPr>
        <p:spPr>
          <a:xfrm>
            <a:off x="2265538" y="5877664"/>
            <a:ext cx="652743" cy="369332"/>
          </a:xfrm>
          <a:prstGeom prst="rect">
            <a:avLst/>
          </a:prstGeom>
          <a:noFill/>
        </p:spPr>
        <p:txBody>
          <a:bodyPr wrap="none" rtlCol="0">
            <a:spAutoFit/>
          </a:bodyPr>
          <a:lstStyle/>
          <a:p>
            <a:r>
              <a:rPr lang="en-US" dirty="0"/>
              <a:t>2020</a:t>
            </a:r>
          </a:p>
        </p:txBody>
      </p:sp>
      <p:sp>
        <p:nvSpPr>
          <p:cNvPr id="29" name="TextBox 28">
            <a:extLst>
              <a:ext uri="{FF2B5EF4-FFF2-40B4-BE49-F238E27FC236}">
                <a16:creationId xmlns:a16="http://schemas.microsoft.com/office/drawing/2014/main" id="{661123E4-DA97-B2AB-B88F-3553BC2203D2}"/>
              </a:ext>
            </a:extLst>
          </p:cNvPr>
          <p:cNvSpPr txBox="1"/>
          <p:nvPr/>
        </p:nvSpPr>
        <p:spPr>
          <a:xfrm>
            <a:off x="3804964" y="5863871"/>
            <a:ext cx="652743" cy="369332"/>
          </a:xfrm>
          <a:prstGeom prst="rect">
            <a:avLst/>
          </a:prstGeom>
          <a:noFill/>
        </p:spPr>
        <p:txBody>
          <a:bodyPr wrap="none" rtlCol="0">
            <a:spAutoFit/>
          </a:bodyPr>
          <a:lstStyle/>
          <a:p>
            <a:r>
              <a:rPr lang="en-US" dirty="0"/>
              <a:t>2022</a:t>
            </a:r>
          </a:p>
        </p:txBody>
      </p:sp>
      <p:sp>
        <p:nvSpPr>
          <p:cNvPr id="31" name="TextBox 30">
            <a:extLst>
              <a:ext uri="{FF2B5EF4-FFF2-40B4-BE49-F238E27FC236}">
                <a16:creationId xmlns:a16="http://schemas.microsoft.com/office/drawing/2014/main" id="{E6071A5C-8BB4-999C-2D8A-F8B76EC013D0}"/>
              </a:ext>
            </a:extLst>
          </p:cNvPr>
          <p:cNvSpPr txBox="1"/>
          <p:nvPr/>
        </p:nvSpPr>
        <p:spPr>
          <a:xfrm>
            <a:off x="5161131" y="5863871"/>
            <a:ext cx="652743" cy="369332"/>
          </a:xfrm>
          <a:prstGeom prst="rect">
            <a:avLst/>
          </a:prstGeom>
          <a:noFill/>
        </p:spPr>
        <p:txBody>
          <a:bodyPr wrap="none" rtlCol="0">
            <a:spAutoFit/>
          </a:bodyPr>
          <a:lstStyle/>
          <a:p>
            <a:r>
              <a:rPr lang="en-US" dirty="0"/>
              <a:t>2024</a:t>
            </a:r>
          </a:p>
        </p:txBody>
      </p:sp>
      <p:sp>
        <p:nvSpPr>
          <p:cNvPr id="32" name="TextBox 31">
            <a:extLst>
              <a:ext uri="{FF2B5EF4-FFF2-40B4-BE49-F238E27FC236}">
                <a16:creationId xmlns:a16="http://schemas.microsoft.com/office/drawing/2014/main" id="{FBD0C9EA-28CD-22AE-04EA-9D9133C37E85}"/>
              </a:ext>
            </a:extLst>
          </p:cNvPr>
          <p:cNvSpPr txBox="1"/>
          <p:nvPr/>
        </p:nvSpPr>
        <p:spPr>
          <a:xfrm>
            <a:off x="716465" y="5863871"/>
            <a:ext cx="652743" cy="369332"/>
          </a:xfrm>
          <a:prstGeom prst="rect">
            <a:avLst/>
          </a:prstGeom>
          <a:noFill/>
        </p:spPr>
        <p:txBody>
          <a:bodyPr wrap="none" rtlCol="0">
            <a:spAutoFit/>
          </a:bodyPr>
          <a:lstStyle/>
          <a:p>
            <a:r>
              <a:rPr lang="en-US" dirty="0"/>
              <a:t>2018</a:t>
            </a:r>
          </a:p>
        </p:txBody>
      </p:sp>
      <p:sp>
        <p:nvSpPr>
          <p:cNvPr id="33" name="Rectangle 32">
            <a:extLst>
              <a:ext uri="{FF2B5EF4-FFF2-40B4-BE49-F238E27FC236}">
                <a16:creationId xmlns:a16="http://schemas.microsoft.com/office/drawing/2014/main" id="{F21F7BA2-7241-2531-5280-E73FFB360D0F}"/>
              </a:ext>
            </a:extLst>
          </p:cNvPr>
          <p:cNvSpPr/>
          <p:nvPr/>
        </p:nvSpPr>
        <p:spPr>
          <a:xfrm>
            <a:off x="6499674" y="5973355"/>
            <a:ext cx="5486400" cy="47868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TextBox 33">
            <a:extLst>
              <a:ext uri="{FF2B5EF4-FFF2-40B4-BE49-F238E27FC236}">
                <a16:creationId xmlns:a16="http://schemas.microsoft.com/office/drawing/2014/main" id="{2DF9C1EE-C6BF-CCA2-C0C1-C8693C9B685A}"/>
              </a:ext>
            </a:extLst>
          </p:cNvPr>
          <p:cNvSpPr txBox="1"/>
          <p:nvPr/>
        </p:nvSpPr>
        <p:spPr>
          <a:xfrm>
            <a:off x="8278338" y="5959680"/>
            <a:ext cx="652743" cy="369332"/>
          </a:xfrm>
          <a:prstGeom prst="rect">
            <a:avLst/>
          </a:prstGeom>
          <a:noFill/>
        </p:spPr>
        <p:txBody>
          <a:bodyPr wrap="none" rtlCol="0">
            <a:spAutoFit/>
          </a:bodyPr>
          <a:lstStyle/>
          <a:p>
            <a:r>
              <a:rPr lang="en-US" dirty="0"/>
              <a:t>2020</a:t>
            </a:r>
          </a:p>
        </p:txBody>
      </p:sp>
      <p:sp>
        <p:nvSpPr>
          <p:cNvPr id="35" name="TextBox 34">
            <a:extLst>
              <a:ext uri="{FF2B5EF4-FFF2-40B4-BE49-F238E27FC236}">
                <a16:creationId xmlns:a16="http://schemas.microsoft.com/office/drawing/2014/main" id="{7090C799-A357-659D-24E7-34147B963901}"/>
              </a:ext>
            </a:extLst>
          </p:cNvPr>
          <p:cNvSpPr txBox="1"/>
          <p:nvPr/>
        </p:nvSpPr>
        <p:spPr>
          <a:xfrm>
            <a:off x="9744502" y="5932341"/>
            <a:ext cx="652743" cy="369332"/>
          </a:xfrm>
          <a:prstGeom prst="rect">
            <a:avLst/>
          </a:prstGeom>
          <a:noFill/>
        </p:spPr>
        <p:txBody>
          <a:bodyPr wrap="none" rtlCol="0">
            <a:spAutoFit/>
          </a:bodyPr>
          <a:lstStyle/>
          <a:p>
            <a:r>
              <a:rPr lang="en-US" dirty="0"/>
              <a:t>2022</a:t>
            </a:r>
          </a:p>
        </p:txBody>
      </p:sp>
      <p:sp>
        <p:nvSpPr>
          <p:cNvPr id="36" name="TextBox 35">
            <a:extLst>
              <a:ext uri="{FF2B5EF4-FFF2-40B4-BE49-F238E27FC236}">
                <a16:creationId xmlns:a16="http://schemas.microsoft.com/office/drawing/2014/main" id="{BC9B2CB5-44E7-7998-0CD8-390609FF56F1}"/>
              </a:ext>
            </a:extLst>
          </p:cNvPr>
          <p:cNvSpPr txBox="1"/>
          <p:nvPr/>
        </p:nvSpPr>
        <p:spPr>
          <a:xfrm>
            <a:off x="11149163" y="5959680"/>
            <a:ext cx="652743" cy="369332"/>
          </a:xfrm>
          <a:prstGeom prst="rect">
            <a:avLst/>
          </a:prstGeom>
          <a:noFill/>
        </p:spPr>
        <p:txBody>
          <a:bodyPr wrap="none" rtlCol="0">
            <a:spAutoFit/>
          </a:bodyPr>
          <a:lstStyle/>
          <a:p>
            <a:r>
              <a:rPr lang="en-US" dirty="0"/>
              <a:t>2024</a:t>
            </a:r>
          </a:p>
        </p:txBody>
      </p:sp>
      <p:sp>
        <p:nvSpPr>
          <p:cNvPr id="37" name="TextBox 36">
            <a:extLst>
              <a:ext uri="{FF2B5EF4-FFF2-40B4-BE49-F238E27FC236}">
                <a16:creationId xmlns:a16="http://schemas.microsoft.com/office/drawing/2014/main" id="{483595D2-C57A-72DD-B870-F4B55801FB37}"/>
              </a:ext>
            </a:extLst>
          </p:cNvPr>
          <p:cNvSpPr txBox="1"/>
          <p:nvPr/>
        </p:nvSpPr>
        <p:spPr>
          <a:xfrm>
            <a:off x="6746388" y="5888975"/>
            <a:ext cx="652743" cy="369332"/>
          </a:xfrm>
          <a:prstGeom prst="rect">
            <a:avLst/>
          </a:prstGeom>
          <a:noFill/>
        </p:spPr>
        <p:txBody>
          <a:bodyPr wrap="none" rtlCol="0">
            <a:spAutoFit/>
          </a:bodyPr>
          <a:lstStyle/>
          <a:p>
            <a:r>
              <a:rPr lang="en-US" dirty="0"/>
              <a:t>2018</a:t>
            </a:r>
          </a:p>
        </p:txBody>
      </p:sp>
      <p:sp>
        <p:nvSpPr>
          <p:cNvPr id="3" name="TextBox 2">
            <a:extLst>
              <a:ext uri="{FF2B5EF4-FFF2-40B4-BE49-F238E27FC236}">
                <a16:creationId xmlns:a16="http://schemas.microsoft.com/office/drawing/2014/main" id="{2054FC61-4DAC-C04E-B763-8F81DB019BFB}"/>
              </a:ext>
            </a:extLst>
          </p:cNvPr>
          <p:cNvSpPr txBox="1"/>
          <p:nvPr/>
        </p:nvSpPr>
        <p:spPr>
          <a:xfrm>
            <a:off x="758430" y="450117"/>
            <a:ext cx="6093068" cy="523220"/>
          </a:xfrm>
          <a:prstGeom prst="rect">
            <a:avLst/>
          </a:prstGeom>
          <a:noFill/>
        </p:spPr>
        <p:txBody>
          <a:bodyPr wrap="square">
            <a:spAutoFit/>
          </a:bodyPr>
          <a:lstStyle/>
          <a:p>
            <a:r>
              <a:rPr lang="en-US" sz="2800" b="1" dirty="0">
                <a:effectLst/>
                <a:latin typeface="+mj-lt"/>
                <a:ea typeface="Times New Roman" panose="02020603050405020304" pitchFamily="18" charset="0"/>
              </a:rPr>
              <a:t>Dynamic Time Warping (DTW) Analysis</a:t>
            </a:r>
            <a:endParaRPr lang="en-US" sz="2800" b="1" dirty="0">
              <a:latin typeface="+mj-lt"/>
            </a:endParaRPr>
          </a:p>
        </p:txBody>
      </p:sp>
      <p:sp>
        <p:nvSpPr>
          <p:cNvPr id="2" name="Oval 1">
            <a:extLst>
              <a:ext uri="{FF2B5EF4-FFF2-40B4-BE49-F238E27FC236}">
                <a16:creationId xmlns:a16="http://schemas.microsoft.com/office/drawing/2014/main" id="{6109CED2-0AD3-AD20-253E-3AE4A2DBD69B}"/>
              </a:ext>
            </a:extLst>
          </p:cNvPr>
          <p:cNvSpPr/>
          <p:nvPr/>
        </p:nvSpPr>
        <p:spPr>
          <a:xfrm>
            <a:off x="8048847" y="2785730"/>
            <a:ext cx="2797491" cy="2597659"/>
          </a:xfrm>
          <a:prstGeom prst="ellipse">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54389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40811D6-2ABF-0138-851D-ACE2A930AAD6}"/>
              </a:ext>
            </a:extLst>
          </p:cNvPr>
          <p:cNvSpPr>
            <a:spLocks noGrp="1"/>
          </p:cNvSpPr>
          <p:nvPr>
            <p:ph type="sldNum" sz="quarter" idx="12"/>
          </p:nvPr>
        </p:nvSpPr>
        <p:spPr/>
        <p:txBody>
          <a:bodyPr/>
          <a:lstStyle/>
          <a:p>
            <a:fld id="{88DB4422-1BD0-49AA-A557-07A49831017A}" type="slidenum">
              <a:rPr lang="en-GB" smtClean="0"/>
              <a:t>7</a:t>
            </a:fld>
            <a:endParaRPr lang="en-GB"/>
          </a:p>
        </p:txBody>
      </p:sp>
      <p:sp>
        <p:nvSpPr>
          <p:cNvPr id="5" name="AutoShape 2">
            <a:extLst>
              <a:ext uri="{FF2B5EF4-FFF2-40B4-BE49-F238E27FC236}">
                <a16:creationId xmlns:a16="http://schemas.microsoft.com/office/drawing/2014/main" id="{49C12B5A-2FEC-D5EC-852A-5E2C502324C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a:extLst>
              <a:ext uri="{FF2B5EF4-FFF2-40B4-BE49-F238E27FC236}">
                <a16:creationId xmlns:a16="http://schemas.microsoft.com/office/drawing/2014/main" id="{D72B9BF3-0C97-1C20-4752-98155D9E86C9}"/>
              </a:ext>
            </a:extLst>
          </p:cNvPr>
          <p:cNvPicPr>
            <a:picLocks noChangeAspect="1"/>
          </p:cNvPicPr>
          <p:nvPr/>
        </p:nvPicPr>
        <p:blipFill>
          <a:blip r:embed="rId3"/>
          <a:stretch>
            <a:fillRect/>
          </a:stretch>
        </p:blipFill>
        <p:spPr>
          <a:xfrm>
            <a:off x="50390" y="911782"/>
            <a:ext cx="6095999" cy="5953528"/>
          </a:xfrm>
          <a:prstGeom prst="rect">
            <a:avLst/>
          </a:prstGeom>
        </p:spPr>
      </p:pic>
      <p:pic>
        <p:nvPicPr>
          <p:cNvPr id="7" name="Picture 6">
            <a:extLst>
              <a:ext uri="{FF2B5EF4-FFF2-40B4-BE49-F238E27FC236}">
                <a16:creationId xmlns:a16="http://schemas.microsoft.com/office/drawing/2014/main" id="{ACC3F3F1-9060-7993-7C6D-10D2BF4FE01B}"/>
              </a:ext>
            </a:extLst>
          </p:cNvPr>
          <p:cNvPicPr>
            <a:picLocks noChangeAspect="1"/>
          </p:cNvPicPr>
          <p:nvPr/>
        </p:nvPicPr>
        <p:blipFill>
          <a:blip r:embed="rId4"/>
          <a:stretch>
            <a:fillRect/>
          </a:stretch>
        </p:blipFill>
        <p:spPr>
          <a:xfrm>
            <a:off x="6096001" y="904472"/>
            <a:ext cx="6045610" cy="5953528"/>
          </a:xfrm>
          <a:prstGeom prst="rect">
            <a:avLst/>
          </a:prstGeom>
        </p:spPr>
      </p:pic>
      <p:sp>
        <p:nvSpPr>
          <p:cNvPr id="8" name="TextBox 7">
            <a:extLst>
              <a:ext uri="{FF2B5EF4-FFF2-40B4-BE49-F238E27FC236}">
                <a16:creationId xmlns:a16="http://schemas.microsoft.com/office/drawing/2014/main" id="{57E34B80-5F23-ACA7-925D-1F5169994C59}"/>
              </a:ext>
            </a:extLst>
          </p:cNvPr>
          <p:cNvSpPr txBox="1"/>
          <p:nvPr/>
        </p:nvSpPr>
        <p:spPr>
          <a:xfrm>
            <a:off x="4489522" y="2934039"/>
            <a:ext cx="787331" cy="369332"/>
          </a:xfrm>
          <a:prstGeom prst="rect">
            <a:avLst/>
          </a:prstGeom>
          <a:noFill/>
        </p:spPr>
        <p:txBody>
          <a:bodyPr wrap="none" rtlCol="0">
            <a:spAutoFit/>
          </a:bodyPr>
          <a:lstStyle/>
          <a:p>
            <a:r>
              <a:rPr lang="en-US" dirty="0">
                <a:solidFill>
                  <a:srgbClr val="FF0000"/>
                </a:solidFill>
              </a:rPr>
              <a:t>COVID</a:t>
            </a:r>
          </a:p>
        </p:txBody>
      </p:sp>
      <p:sp>
        <p:nvSpPr>
          <p:cNvPr id="9" name="TextBox 8">
            <a:extLst>
              <a:ext uri="{FF2B5EF4-FFF2-40B4-BE49-F238E27FC236}">
                <a16:creationId xmlns:a16="http://schemas.microsoft.com/office/drawing/2014/main" id="{C9164109-4F98-523D-699D-85ABB485AF1F}"/>
              </a:ext>
            </a:extLst>
          </p:cNvPr>
          <p:cNvSpPr txBox="1"/>
          <p:nvPr/>
        </p:nvSpPr>
        <p:spPr>
          <a:xfrm>
            <a:off x="2962882" y="2181893"/>
            <a:ext cx="1664238" cy="369332"/>
          </a:xfrm>
          <a:prstGeom prst="rect">
            <a:avLst/>
          </a:prstGeom>
          <a:noFill/>
        </p:spPr>
        <p:txBody>
          <a:bodyPr wrap="none" rtlCol="0">
            <a:spAutoFit/>
          </a:bodyPr>
          <a:lstStyle/>
          <a:p>
            <a:r>
              <a:rPr lang="en-US" dirty="0"/>
              <a:t>Online Learning</a:t>
            </a:r>
          </a:p>
        </p:txBody>
      </p:sp>
      <p:cxnSp>
        <p:nvCxnSpPr>
          <p:cNvPr id="10" name="Straight Arrow Connector 9">
            <a:extLst>
              <a:ext uri="{FF2B5EF4-FFF2-40B4-BE49-F238E27FC236}">
                <a16:creationId xmlns:a16="http://schemas.microsoft.com/office/drawing/2014/main" id="{A73592ED-BB20-1AFA-C31B-4AA38EFFD92E}"/>
              </a:ext>
            </a:extLst>
          </p:cNvPr>
          <p:cNvCxnSpPr>
            <a:cxnSpLocks/>
          </p:cNvCxnSpPr>
          <p:nvPr/>
        </p:nvCxnSpPr>
        <p:spPr>
          <a:xfrm flipH="1">
            <a:off x="4097489" y="3118705"/>
            <a:ext cx="360218" cy="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27CCFBE7-0FFC-E1A8-6382-843C9B692FEC}"/>
              </a:ext>
            </a:extLst>
          </p:cNvPr>
          <p:cNvCxnSpPr>
            <a:cxnSpLocks/>
          </p:cNvCxnSpPr>
          <p:nvPr/>
        </p:nvCxnSpPr>
        <p:spPr>
          <a:xfrm flipH="1">
            <a:off x="2633067" y="2409961"/>
            <a:ext cx="360218"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12" name="Rectangle 11">
            <a:extLst>
              <a:ext uri="{FF2B5EF4-FFF2-40B4-BE49-F238E27FC236}">
                <a16:creationId xmlns:a16="http://schemas.microsoft.com/office/drawing/2014/main" id="{E96C2CC1-AE9C-D7B7-144D-4196C25C0672}"/>
              </a:ext>
            </a:extLst>
          </p:cNvPr>
          <p:cNvSpPr/>
          <p:nvPr/>
        </p:nvSpPr>
        <p:spPr>
          <a:xfrm>
            <a:off x="577645" y="6005257"/>
            <a:ext cx="5486400" cy="47868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76A103BD-0C37-9B8B-8FCF-81E0770F3BF0}"/>
              </a:ext>
            </a:extLst>
          </p:cNvPr>
          <p:cNvSpPr txBox="1"/>
          <p:nvPr/>
        </p:nvSpPr>
        <p:spPr>
          <a:xfrm>
            <a:off x="2265538" y="5877664"/>
            <a:ext cx="652743" cy="369332"/>
          </a:xfrm>
          <a:prstGeom prst="rect">
            <a:avLst/>
          </a:prstGeom>
          <a:noFill/>
        </p:spPr>
        <p:txBody>
          <a:bodyPr wrap="none" rtlCol="0">
            <a:spAutoFit/>
          </a:bodyPr>
          <a:lstStyle/>
          <a:p>
            <a:r>
              <a:rPr lang="en-US" dirty="0"/>
              <a:t>2020</a:t>
            </a:r>
          </a:p>
        </p:txBody>
      </p:sp>
      <p:sp>
        <p:nvSpPr>
          <p:cNvPr id="14" name="TextBox 13">
            <a:extLst>
              <a:ext uri="{FF2B5EF4-FFF2-40B4-BE49-F238E27FC236}">
                <a16:creationId xmlns:a16="http://schemas.microsoft.com/office/drawing/2014/main" id="{C0D2634D-5E60-AD5D-F539-1FF33D8EC84B}"/>
              </a:ext>
            </a:extLst>
          </p:cNvPr>
          <p:cNvSpPr txBox="1"/>
          <p:nvPr/>
        </p:nvSpPr>
        <p:spPr>
          <a:xfrm>
            <a:off x="3804964" y="5863871"/>
            <a:ext cx="652743" cy="369332"/>
          </a:xfrm>
          <a:prstGeom prst="rect">
            <a:avLst/>
          </a:prstGeom>
          <a:noFill/>
        </p:spPr>
        <p:txBody>
          <a:bodyPr wrap="none" rtlCol="0">
            <a:spAutoFit/>
          </a:bodyPr>
          <a:lstStyle/>
          <a:p>
            <a:r>
              <a:rPr lang="en-US" dirty="0"/>
              <a:t>2022</a:t>
            </a:r>
          </a:p>
        </p:txBody>
      </p:sp>
      <p:sp>
        <p:nvSpPr>
          <p:cNvPr id="15" name="TextBox 14">
            <a:extLst>
              <a:ext uri="{FF2B5EF4-FFF2-40B4-BE49-F238E27FC236}">
                <a16:creationId xmlns:a16="http://schemas.microsoft.com/office/drawing/2014/main" id="{36741F1E-C467-F466-918F-83959C7D564B}"/>
              </a:ext>
            </a:extLst>
          </p:cNvPr>
          <p:cNvSpPr txBox="1"/>
          <p:nvPr/>
        </p:nvSpPr>
        <p:spPr>
          <a:xfrm>
            <a:off x="5161131" y="5863871"/>
            <a:ext cx="652743" cy="369332"/>
          </a:xfrm>
          <a:prstGeom prst="rect">
            <a:avLst/>
          </a:prstGeom>
          <a:noFill/>
        </p:spPr>
        <p:txBody>
          <a:bodyPr wrap="none" rtlCol="0">
            <a:spAutoFit/>
          </a:bodyPr>
          <a:lstStyle/>
          <a:p>
            <a:r>
              <a:rPr lang="en-US" dirty="0"/>
              <a:t>2024</a:t>
            </a:r>
          </a:p>
        </p:txBody>
      </p:sp>
      <p:sp>
        <p:nvSpPr>
          <p:cNvPr id="16" name="TextBox 15">
            <a:extLst>
              <a:ext uri="{FF2B5EF4-FFF2-40B4-BE49-F238E27FC236}">
                <a16:creationId xmlns:a16="http://schemas.microsoft.com/office/drawing/2014/main" id="{77632F91-FB05-BDB9-4C0D-BD1D81D0AFF4}"/>
              </a:ext>
            </a:extLst>
          </p:cNvPr>
          <p:cNvSpPr txBox="1"/>
          <p:nvPr/>
        </p:nvSpPr>
        <p:spPr>
          <a:xfrm>
            <a:off x="716465" y="5863871"/>
            <a:ext cx="652743" cy="369332"/>
          </a:xfrm>
          <a:prstGeom prst="rect">
            <a:avLst/>
          </a:prstGeom>
          <a:noFill/>
        </p:spPr>
        <p:txBody>
          <a:bodyPr wrap="none" rtlCol="0">
            <a:spAutoFit/>
          </a:bodyPr>
          <a:lstStyle/>
          <a:p>
            <a:r>
              <a:rPr lang="en-US" dirty="0"/>
              <a:t>2018</a:t>
            </a:r>
          </a:p>
        </p:txBody>
      </p:sp>
      <p:sp>
        <p:nvSpPr>
          <p:cNvPr id="17" name="Rectangle 16">
            <a:extLst>
              <a:ext uri="{FF2B5EF4-FFF2-40B4-BE49-F238E27FC236}">
                <a16:creationId xmlns:a16="http://schemas.microsoft.com/office/drawing/2014/main" id="{1F8049B4-8386-37E1-FFBE-07376872982E}"/>
              </a:ext>
            </a:extLst>
          </p:cNvPr>
          <p:cNvSpPr/>
          <p:nvPr/>
        </p:nvSpPr>
        <p:spPr>
          <a:xfrm>
            <a:off x="6499674" y="5983994"/>
            <a:ext cx="5486400" cy="47868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Box 17">
            <a:extLst>
              <a:ext uri="{FF2B5EF4-FFF2-40B4-BE49-F238E27FC236}">
                <a16:creationId xmlns:a16="http://schemas.microsoft.com/office/drawing/2014/main" id="{565FF090-0C83-FEBF-25F5-F76D81D07F2C}"/>
              </a:ext>
            </a:extLst>
          </p:cNvPr>
          <p:cNvSpPr txBox="1"/>
          <p:nvPr/>
        </p:nvSpPr>
        <p:spPr>
          <a:xfrm>
            <a:off x="8278338" y="5959680"/>
            <a:ext cx="652743" cy="369332"/>
          </a:xfrm>
          <a:prstGeom prst="rect">
            <a:avLst/>
          </a:prstGeom>
          <a:noFill/>
        </p:spPr>
        <p:txBody>
          <a:bodyPr wrap="none" rtlCol="0">
            <a:spAutoFit/>
          </a:bodyPr>
          <a:lstStyle/>
          <a:p>
            <a:r>
              <a:rPr lang="en-US" dirty="0"/>
              <a:t>2020</a:t>
            </a:r>
          </a:p>
        </p:txBody>
      </p:sp>
      <p:sp>
        <p:nvSpPr>
          <p:cNvPr id="19" name="TextBox 18">
            <a:extLst>
              <a:ext uri="{FF2B5EF4-FFF2-40B4-BE49-F238E27FC236}">
                <a16:creationId xmlns:a16="http://schemas.microsoft.com/office/drawing/2014/main" id="{F86E173C-5504-DA02-8996-32EC7713EFBC}"/>
              </a:ext>
            </a:extLst>
          </p:cNvPr>
          <p:cNvSpPr txBox="1"/>
          <p:nvPr/>
        </p:nvSpPr>
        <p:spPr>
          <a:xfrm>
            <a:off x="9744502" y="5932341"/>
            <a:ext cx="652743" cy="369332"/>
          </a:xfrm>
          <a:prstGeom prst="rect">
            <a:avLst/>
          </a:prstGeom>
          <a:noFill/>
        </p:spPr>
        <p:txBody>
          <a:bodyPr wrap="none" rtlCol="0">
            <a:spAutoFit/>
          </a:bodyPr>
          <a:lstStyle/>
          <a:p>
            <a:r>
              <a:rPr lang="en-US" dirty="0"/>
              <a:t>2022</a:t>
            </a:r>
          </a:p>
        </p:txBody>
      </p:sp>
      <p:sp>
        <p:nvSpPr>
          <p:cNvPr id="20" name="TextBox 19">
            <a:extLst>
              <a:ext uri="{FF2B5EF4-FFF2-40B4-BE49-F238E27FC236}">
                <a16:creationId xmlns:a16="http://schemas.microsoft.com/office/drawing/2014/main" id="{A6BF85E8-0AD9-30BC-591E-CE69E905DF46}"/>
              </a:ext>
            </a:extLst>
          </p:cNvPr>
          <p:cNvSpPr txBox="1"/>
          <p:nvPr/>
        </p:nvSpPr>
        <p:spPr>
          <a:xfrm>
            <a:off x="11149163" y="5959680"/>
            <a:ext cx="652743" cy="369332"/>
          </a:xfrm>
          <a:prstGeom prst="rect">
            <a:avLst/>
          </a:prstGeom>
          <a:noFill/>
        </p:spPr>
        <p:txBody>
          <a:bodyPr wrap="none" rtlCol="0">
            <a:spAutoFit/>
          </a:bodyPr>
          <a:lstStyle/>
          <a:p>
            <a:r>
              <a:rPr lang="en-US" dirty="0"/>
              <a:t>2024</a:t>
            </a:r>
          </a:p>
        </p:txBody>
      </p:sp>
      <p:sp>
        <p:nvSpPr>
          <p:cNvPr id="21" name="TextBox 20">
            <a:extLst>
              <a:ext uri="{FF2B5EF4-FFF2-40B4-BE49-F238E27FC236}">
                <a16:creationId xmlns:a16="http://schemas.microsoft.com/office/drawing/2014/main" id="{BEE007D6-CF60-EFDA-29E6-B328B4B2D639}"/>
              </a:ext>
            </a:extLst>
          </p:cNvPr>
          <p:cNvSpPr txBox="1"/>
          <p:nvPr/>
        </p:nvSpPr>
        <p:spPr>
          <a:xfrm>
            <a:off x="6746388" y="5888975"/>
            <a:ext cx="652743" cy="369332"/>
          </a:xfrm>
          <a:prstGeom prst="rect">
            <a:avLst/>
          </a:prstGeom>
          <a:noFill/>
        </p:spPr>
        <p:txBody>
          <a:bodyPr wrap="none" rtlCol="0">
            <a:spAutoFit/>
          </a:bodyPr>
          <a:lstStyle/>
          <a:p>
            <a:r>
              <a:rPr lang="en-US" dirty="0"/>
              <a:t>2018</a:t>
            </a:r>
          </a:p>
        </p:txBody>
      </p:sp>
      <p:sp>
        <p:nvSpPr>
          <p:cNvPr id="22" name="TextBox 21">
            <a:extLst>
              <a:ext uri="{FF2B5EF4-FFF2-40B4-BE49-F238E27FC236}">
                <a16:creationId xmlns:a16="http://schemas.microsoft.com/office/drawing/2014/main" id="{60DD7AEF-1F28-45F4-A74F-E975628C5FFB}"/>
              </a:ext>
            </a:extLst>
          </p:cNvPr>
          <p:cNvSpPr txBox="1"/>
          <p:nvPr/>
        </p:nvSpPr>
        <p:spPr>
          <a:xfrm>
            <a:off x="716465" y="220643"/>
            <a:ext cx="6093068" cy="523220"/>
          </a:xfrm>
          <a:prstGeom prst="rect">
            <a:avLst/>
          </a:prstGeom>
          <a:noFill/>
        </p:spPr>
        <p:txBody>
          <a:bodyPr wrap="square">
            <a:spAutoFit/>
          </a:bodyPr>
          <a:lstStyle/>
          <a:p>
            <a:r>
              <a:rPr lang="en-US" sz="2800" b="1" dirty="0">
                <a:effectLst/>
                <a:latin typeface="+mj-lt"/>
                <a:ea typeface="Times New Roman" panose="02020603050405020304" pitchFamily="18" charset="0"/>
              </a:rPr>
              <a:t>Dynamic Time Warping (DTW) Analysis</a:t>
            </a:r>
            <a:endParaRPr lang="en-US" sz="2800" b="1" dirty="0">
              <a:latin typeface="+mj-lt"/>
            </a:endParaRPr>
          </a:p>
        </p:txBody>
      </p:sp>
      <p:sp>
        <p:nvSpPr>
          <p:cNvPr id="2" name="Oval 1">
            <a:extLst>
              <a:ext uri="{FF2B5EF4-FFF2-40B4-BE49-F238E27FC236}">
                <a16:creationId xmlns:a16="http://schemas.microsoft.com/office/drawing/2014/main" id="{0B792ACC-FDB1-70E9-02AB-024DCE13361D}"/>
              </a:ext>
            </a:extLst>
          </p:cNvPr>
          <p:cNvSpPr/>
          <p:nvPr/>
        </p:nvSpPr>
        <p:spPr>
          <a:xfrm>
            <a:off x="10185814" y="2169488"/>
            <a:ext cx="1374735" cy="1252870"/>
          </a:xfrm>
          <a:prstGeom prst="ellipse">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09035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4DF37F0-C87E-1B0C-8E2A-9541CF89313D}"/>
              </a:ext>
            </a:extLst>
          </p:cNvPr>
          <p:cNvSpPr>
            <a:spLocks noGrp="1"/>
          </p:cNvSpPr>
          <p:nvPr>
            <p:ph type="sldNum" sz="quarter" idx="12"/>
          </p:nvPr>
        </p:nvSpPr>
        <p:spPr/>
        <p:txBody>
          <a:bodyPr/>
          <a:lstStyle/>
          <a:p>
            <a:fld id="{88DB4422-1BD0-49AA-A557-07A49831017A}" type="slidenum">
              <a:rPr lang="en-GB" smtClean="0"/>
              <a:t>8</a:t>
            </a:fld>
            <a:endParaRPr lang="en-GB"/>
          </a:p>
        </p:txBody>
      </p:sp>
      <p:pic>
        <p:nvPicPr>
          <p:cNvPr id="6" name="Picture 5" descr="A screenshot of a computer&#10;&#10;Description automatically generated">
            <a:extLst>
              <a:ext uri="{FF2B5EF4-FFF2-40B4-BE49-F238E27FC236}">
                <a16:creationId xmlns:a16="http://schemas.microsoft.com/office/drawing/2014/main" id="{D77CAC71-B20F-DD55-2119-9BBB3CD859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29256"/>
          </a:xfrm>
          <a:prstGeom prst="rect">
            <a:avLst/>
          </a:prstGeom>
        </p:spPr>
      </p:pic>
      <p:sp>
        <p:nvSpPr>
          <p:cNvPr id="12" name="TextBox 11">
            <a:extLst>
              <a:ext uri="{FF2B5EF4-FFF2-40B4-BE49-F238E27FC236}">
                <a16:creationId xmlns:a16="http://schemas.microsoft.com/office/drawing/2014/main" id="{D679B59A-FF06-CD5A-DC4F-58E80E9454B1}"/>
              </a:ext>
            </a:extLst>
          </p:cNvPr>
          <p:cNvSpPr txBox="1"/>
          <p:nvPr/>
        </p:nvSpPr>
        <p:spPr>
          <a:xfrm>
            <a:off x="8423564" y="642079"/>
            <a:ext cx="3602181" cy="1323439"/>
          </a:xfrm>
          <a:prstGeom prst="rect">
            <a:avLst/>
          </a:prstGeom>
          <a:solidFill>
            <a:schemeClr val="bg1"/>
          </a:solidFill>
        </p:spPr>
        <p:txBody>
          <a:bodyPr wrap="square">
            <a:spAutoFit/>
          </a:bodyPr>
          <a:lstStyle/>
          <a:p>
            <a:r>
              <a:rPr lang="en-US" sz="1600" dirty="0"/>
              <a:t>UNESCO (2020). Distance learning solutions. [Online; accessed 13-May-2020]. https://en.</a:t>
            </a:r>
          </a:p>
          <a:p>
            <a:r>
              <a:rPr lang="en-US" sz="1600" dirty="0"/>
              <a:t>unesco.org/covid19/</a:t>
            </a:r>
            <a:r>
              <a:rPr lang="en-US" sz="1600" dirty="0" err="1"/>
              <a:t>educationresponse</a:t>
            </a:r>
            <a:r>
              <a:rPr lang="en-US" sz="1600" dirty="0"/>
              <a:t>/solutions</a:t>
            </a:r>
          </a:p>
        </p:txBody>
      </p:sp>
    </p:spTree>
    <p:extLst>
      <p:ext uri="{BB962C8B-B14F-4D97-AF65-F5344CB8AC3E}">
        <p14:creationId xmlns:p14="http://schemas.microsoft.com/office/powerpoint/2010/main" val="38779300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164D8D-80CD-9196-2102-CC57A5BA6048}"/>
              </a:ext>
            </a:extLst>
          </p:cNvPr>
          <p:cNvSpPr>
            <a:spLocks noGrp="1"/>
          </p:cNvSpPr>
          <p:nvPr>
            <p:ph type="title"/>
          </p:nvPr>
        </p:nvSpPr>
        <p:spPr>
          <a:xfrm>
            <a:off x="692286" y="348609"/>
            <a:ext cx="10515600" cy="670600"/>
          </a:xfrm>
        </p:spPr>
        <p:txBody>
          <a:bodyPr>
            <a:normAutofit/>
          </a:bodyPr>
          <a:lstStyle/>
          <a:p>
            <a:r>
              <a:rPr lang="en-US" sz="3600" dirty="0"/>
              <a:t>Google Trends Analysis in Distance Education</a:t>
            </a:r>
          </a:p>
        </p:txBody>
      </p:sp>
      <p:sp>
        <p:nvSpPr>
          <p:cNvPr id="3" name="Content Placeholder 2">
            <a:extLst>
              <a:ext uri="{FF2B5EF4-FFF2-40B4-BE49-F238E27FC236}">
                <a16:creationId xmlns:a16="http://schemas.microsoft.com/office/drawing/2014/main" id="{C61CA40F-0300-5468-52AF-2E4DCD5BF3D2}"/>
              </a:ext>
            </a:extLst>
          </p:cNvPr>
          <p:cNvSpPr>
            <a:spLocks noGrp="1"/>
          </p:cNvSpPr>
          <p:nvPr>
            <p:ph idx="1"/>
          </p:nvPr>
        </p:nvSpPr>
        <p:spPr>
          <a:xfrm>
            <a:off x="692286" y="1143996"/>
            <a:ext cx="10515600" cy="5087566"/>
          </a:xfrm>
        </p:spPr>
        <p:txBody>
          <a:bodyPr>
            <a:normAutofit/>
          </a:bodyPr>
          <a:lstStyle/>
          <a:p>
            <a:pPr>
              <a:lnSpc>
                <a:spcPct val="100000"/>
              </a:lnSpc>
            </a:pPr>
            <a:r>
              <a:rPr lang="en-US" sz="2400" b="1" dirty="0"/>
              <a:t>Aim: </a:t>
            </a:r>
            <a:r>
              <a:rPr lang="en-US" sz="2400" dirty="0"/>
              <a:t>To explore if Google Trends search queries can be used as a proxy to quantify the popularity and public interest in various distance education options during and after the COVID-19 pandemic.</a:t>
            </a:r>
          </a:p>
          <a:p>
            <a:pPr>
              <a:lnSpc>
                <a:spcPct val="100000"/>
              </a:lnSpc>
            </a:pPr>
            <a:endParaRPr lang="en-US" sz="2400" b="1" dirty="0"/>
          </a:p>
          <a:p>
            <a:pPr>
              <a:lnSpc>
                <a:spcPct val="100000"/>
              </a:lnSpc>
            </a:pPr>
            <a:r>
              <a:rPr lang="en-US" sz="2400" b="1" dirty="0"/>
              <a:t>Google Trends: </a:t>
            </a:r>
            <a:r>
              <a:rPr lang="en-US" sz="2400" dirty="0"/>
              <a:t>An open-source web analytics tool offering insights into internet search </a:t>
            </a:r>
            <a:r>
              <a:rPr lang="en-US" sz="2400" dirty="0" err="1"/>
              <a:t>behaviour</a:t>
            </a:r>
            <a:r>
              <a:rPr lang="en-US" sz="2400" dirty="0"/>
              <a:t>.</a:t>
            </a:r>
          </a:p>
          <a:p>
            <a:r>
              <a:rPr lang="en-US" sz="2400" dirty="0"/>
              <a:t>Provides a </a:t>
            </a:r>
            <a:r>
              <a:rPr lang="en-US" sz="2400" b="1" dirty="0">
                <a:solidFill>
                  <a:srgbClr val="FF0000"/>
                </a:solidFill>
              </a:rPr>
              <a:t>relative</a:t>
            </a:r>
            <a:r>
              <a:rPr lang="en-US" sz="2400" dirty="0">
                <a:solidFill>
                  <a:srgbClr val="FF0000"/>
                </a:solidFill>
              </a:rPr>
              <a:t> </a:t>
            </a:r>
            <a:r>
              <a:rPr lang="en-US" sz="2400" b="1" dirty="0">
                <a:solidFill>
                  <a:srgbClr val="FF0000"/>
                </a:solidFill>
              </a:rPr>
              <a:t>search volume </a:t>
            </a:r>
            <a:r>
              <a:rPr lang="en-US" sz="2400" dirty="0"/>
              <a:t>scaled from 0 to 100, indicating interest relative to the highest point in the series for the chosen region and time.</a:t>
            </a:r>
          </a:p>
          <a:p>
            <a:r>
              <a:rPr lang="en-US" sz="2400" dirty="0"/>
              <a:t> A value of 100 indicates the peak popularity of a term within the specified time frame.</a:t>
            </a:r>
          </a:p>
          <a:p>
            <a:pPr>
              <a:lnSpc>
                <a:spcPct val="100000"/>
              </a:lnSpc>
            </a:pPr>
            <a:endParaRPr lang="en-US" sz="2400" dirty="0"/>
          </a:p>
        </p:txBody>
      </p:sp>
      <p:sp>
        <p:nvSpPr>
          <p:cNvPr id="4" name="Slide Number Placeholder 3">
            <a:extLst>
              <a:ext uri="{FF2B5EF4-FFF2-40B4-BE49-F238E27FC236}">
                <a16:creationId xmlns:a16="http://schemas.microsoft.com/office/drawing/2014/main" id="{A9632972-B0AD-4D07-090C-35023819AF04}"/>
              </a:ext>
            </a:extLst>
          </p:cNvPr>
          <p:cNvSpPr>
            <a:spLocks noGrp="1"/>
          </p:cNvSpPr>
          <p:nvPr>
            <p:ph type="sldNum" sz="quarter" idx="12"/>
          </p:nvPr>
        </p:nvSpPr>
        <p:spPr/>
        <p:txBody>
          <a:bodyPr/>
          <a:lstStyle/>
          <a:p>
            <a:fld id="{88DB4422-1BD0-49AA-A557-07A49831017A}" type="slidenum">
              <a:rPr lang="en-GB" smtClean="0"/>
              <a:t>9</a:t>
            </a:fld>
            <a:endParaRPr lang="en-GB"/>
          </a:p>
        </p:txBody>
      </p:sp>
    </p:spTree>
    <p:extLst>
      <p:ext uri="{BB962C8B-B14F-4D97-AF65-F5344CB8AC3E}">
        <p14:creationId xmlns:p14="http://schemas.microsoft.com/office/powerpoint/2010/main" val="3035350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2062</TotalTime>
  <Words>2536</Words>
  <Application>Microsoft Office PowerPoint</Application>
  <PresentationFormat>Widescreen</PresentationFormat>
  <Paragraphs>339</Paragraphs>
  <Slides>31</Slides>
  <Notes>28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31</vt:i4>
      </vt:variant>
    </vt:vector>
  </HeadingPairs>
  <TitlesOfParts>
    <vt:vector size="38" baseType="lpstr">
      <vt:lpstr>Aptos</vt:lpstr>
      <vt:lpstr>Arial</vt:lpstr>
      <vt:lpstr>Calibri</vt:lpstr>
      <vt:lpstr>Calibri Light</vt:lpstr>
      <vt:lpstr>Montserrat</vt:lpstr>
      <vt:lpstr>var(--header-font-family)</vt:lpstr>
      <vt:lpstr>Office Theme</vt:lpstr>
      <vt:lpstr>From Crisis to Opportunity: A Google Trends Analysis of Global Interest in Distance Education Tools  During and Post the COVID-19 Pandemic</vt:lpstr>
      <vt:lpstr>PowerPoint Presentation</vt:lpstr>
      <vt:lpstr> Region wise tracking of COVID-19 caused school closures and re-openings</vt:lpstr>
      <vt:lpstr>PowerPoint Presentation</vt:lpstr>
      <vt:lpstr>PowerPoint Presentation</vt:lpstr>
      <vt:lpstr>PowerPoint Presentation</vt:lpstr>
      <vt:lpstr>PowerPoint Presentation</vt:lpstr>
      <vt:lpstr>PowerPoint Presentation</vt:lpstr>
      <vt:lpstr>Google Trends Analysis in Distance Education</vt:lpstr>
      <vt:lpstr>PowerPoint Presentation</vt:lpstr>
      <vt:lpstr>Segmentation of Analysis</vt:lpstr>
      <vt:lpstr>Handling Google Trends Query Limitations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Main Contributions</vt:lpstr>
      <vt:lpstr>What Next ?</vt:lpstr>
      <vt:lpstr>PowerPoint Presentation</vt:lpstr>
      <vt:lpstr>PowerPoint Presentation</vt:lpstr>
      <vt:lpstr> Global tracking of COVID-19 caused school closures and re-openings</vt:lpstr>
      <vt:lpstr> Region wise tracking of COVID-19 caused school closures and re-openings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Gaia Leandri</dc:creator>
  <cp:lastModifiedBy>Priyanga Dilini Talagala</cp:lastModifiedBy>
  <cp:revision>51</cp:revision>
  <dcterms:created xsi:type="dcterms:W3CDTF">2023-03-19T09:55:50Z</dcterms:created>
  <dcterms:modified xsi:type="dcterms:W3CDTF">2024-06-28T03:59:23Z</dcterms:modified>
</cp:coreProperties>
</file>